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1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46" y="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>
            <a:extLst>
              <a:ext uri="{FF2B5EF4-FFF2-40B4-BE49-F238E27FC236}">
                <a16:creationId xmlns:a16="http://schemas.microsoft.com/office/drawing/2014/main" id="{64BBAA56-F29B-4CA1-9B41-A9AF07FB7D43}"/>
              </a:ext>
            </a:extLst>
          </p:cNvPr>
          <p:cNvSpPr>
            <a:spLocks noGrp="1" noChangeArrowheads="1"/>
          </p:cNvSpPr>
          <p:nvPr>
            <p:ph type="sldImg"/>
          </p:nvPr>
        </p:nvSpPr>
        <p:spPr bwMode="auto">
          <a:xfrm>
            <a:off x="1312863" y="1027113"/>
            <a:ext cx="4933950" cy="369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AE5C8C0A-A3D8-4D3A-B029-29465E6969E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1169988" y="5086350"/>
            <a:ext cx="5227637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sk-SK" alt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3D26EFFF-D80B-4D8E-B9F9-71388D1D37A6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312863" y="1027113"/>
            <a:ext cx="4935537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C75209FC-1E74-4CF7-9825-8B0A9DAFDC20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69988" y="5086350"/>
            <a:ext cx="5229225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 altLang="sk-S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>
            <a:extLst>
              <a:ext uri="{FF2B5EF4-FFF2-40B4-BE49-F238E27FC236}">
                <a16:creationId xmlns:a16="http://schemas.microsoft.com/office/drawing/2014/main" id="{C73CF18C-393C-4236-B4E9-3FE16C9D6E88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312863" y="1027113"/>
            <a:ext cx="4935537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BE06CD2A-B6FA-49E7-80ED-CEC0F0642EED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69988" y="5086350"/>
            <a:ext cx="5229225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 altLang="sk-S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>
            <a:extLst>
              <a:ext uri="{FF2B5EF4-FFF2-40B4-BE49-F238E27FC236}">
                <a16:creationId xmlns:a16="http://schemas.microsoft.com/office/drawing/2014/main" id="{2A0803C2-3AFD-4723-BFDC-F7B85E04D809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312863" y="1027113"/>
            <a:ext cx="4935537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8E8C8106-7958-4364-AEEB-697C02E8E63A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69988" y="5086350"/>
            <a:ext cx="5229225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 altLang="sk-S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CEDE3D4A-F493-4830-BEC3-CC51F3349495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312863" y="1027113"/>
            <a:ext cx="4935537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7D1C4665-95AB-4854-8194-4B8A3455D50F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69988" y="5086350"/>
            <a:ext cx="5229225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 altLang="sk-S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4DD9B8C3-D9BF-4F22-8E48-F58754492C67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312863" y="1027113"/>
            <a:ext cx="4935537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E482DDBF-F67F-47C9-8813-21EFF6595170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69988" y="5086350"/>
            <a:ext cx="5229225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 altLang="sk-S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>
            <a:extLst>
              <a:ext uri="{FF2B5EF4-FFF2-40B4-BE49-F238E27FC236}">
                <a16:creationId xmlns:a16="http://schemas.microsoft.com/office/drawing/2014/main" id="{A9AB865A-CE2C-41A0-AEEE-652DF11FAF0D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312863" y="1027113"/>
            <a:ext cx="4935537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8BC0F2C0-B94F-4925-9C51-F110A80BDCDF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69988" y="5086350"/>
            <a:ext cx="5229225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 altLang="sk-SK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98178D73-27EB-40F2-B560-2E25E328D47D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312863" y="1027113"/>
            <a:ext cx="4935537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48FB4424-59F5-4C41-8276-274F438728D5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69988" y="5086350"/>
            <a:ext cx="5229225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 altLang="sk-SK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>
            <a:extLst>
              <a:ext uri="{FF2B5EF4-FFF2-40B4-BE49-F238E27FC236}">
                <a16:creationId xmlns:a16="http://schemas.microsoft.com/office/drawing/2014/main" id="{B56958D7-65C9-4166-8034-DDC1C18F41CD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312863" y="1027113"/>
            <a:ext cx="4935537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AFC2BBAD-BD69-4836-8B46-71261AFA81F9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69988" y="5086350"/>
            <a:ext cx="5229225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 alt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E34A10-E6C1-415C-B415-E2AC542F96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0C0D1E1-B238-46CE-B15D-FF61F868B3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0297020-612F-4BC0-9855-6A905BBA1EF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81EC723-C31F-4A24-B81F-BE0854DFB5B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2D51D3F-4A61-409A-9925-AE3D32459BB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2047E77-0AE7-4DDB-8479-D9F6104826E6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018904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17901E-CA3D-42FA-8471-68A2313D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A31AD978-A7D2-447B-B3A3-DB37B1B734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C6E4410-6357-4EF0-8FA3-8B6CC2AAB9E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806E1D4-CEC2-4F5B-8EC2-B6276BC624D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F7BA2F8-E007-4BBF-9C48-2915E4CA32B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339C714-2636-4522-9FC1-C0EFDC9FF33C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098104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ECE1F08C-CE29-475F-A0E8-523653C3A0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4775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F948C796-8131-463C-8F66-865321E36F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477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73FBC6A-F5C4-4EE6-A87A-E85733A05E8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543F0E23-E4C1-4911-9523-C22BCDA6FF1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1897C32-72F7-4923-95DA-574F3708499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E077FC6-895A-46E3-8AE6-AC1E71C57026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965398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28CECB-19A5-429B-B6AA-A2B0B130FD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8E9A257-E791-4018-B13A-3848FDB742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</p:spTree>
    <p:extLst>
      <p:ext uri="{BB962C8B-B14F-4D97-AF65-F5344CB8AC3E}">
        <p14:creationId xmlns:p14="http://schemas.microsoft.com/office/powerpoint/2010/main" val="3081827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8F3F7A-18ED-4A99-B8AC-7A25DDCD8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E4C9D7F-F5C4-4671-AA67-ACE2E6FB2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581379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3D0654-8E89-4057-9E56-5F838A295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DC38A05-ED80-4419-BC15-8AAEF662A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</p:spTree>
    <p:extLst>
      <p:ext uri="{BB962C8B-B14F-4D97-AF65-F5344CB8AC3E}">
        <p14:creationId xmlns:p14="http://schemas.microsoft.com/office/powerpoint/2010/main" val="27322987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4582AE-92BC-441D-B12E-6363A02D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05C4C88-7EE5-4C3B-B836-BBA08BD98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1363" y="1963738"/>
            <a:ext cx="4308475" cy="4935537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D9826CF7-7DF2-485A-BA31-E9B3A31A97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02238" y="1963738"/>
            <a:ext cx="4310062" cy="4935537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3123849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FA61F5-7162-4C00-BF13-B4B7125C4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4113A18-14C1-407A-B7D0-692C35C4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38A5FA62-1C0D-430F-94D9-B1769FB6BF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73174AC-6A42-49E7-9342-EFC9165331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88D21FAB-CF69-4DE3-9C08-E0F1ADFB9C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2377005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C6FC5A-2652-437A-9688-90F0585B5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</p:spTree>
    <p:extLst>
      <p:ext uri="{BB962C8B-B14F-4D97-AF65-F5344CB8AC3E}">
        <p14:creationId xmlns:p14="http://schemas.microsoft.com/office/powerpoint/2010/main" val="32066854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601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9BA3DB-605A-45EC-926E-A2B515D32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2C54A00-9657-4DBB-A08F-8CDA75549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D9F24CA-FB1D-4FC0-AA17-7DDDB3D903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</p:spTree>
    <p:extLst>
      <p:ext uri="{BB962C8B-B14F-4D97-AF65-F5344CB8AC3E}">
        <p14:creationId xmlns:p14="http://schemas.microsoft.com/office/powerpoint/2010/main" val="1979596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3F4B5A-9109-4E01-AD62-A629D1C50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9C04B06-0633-4070-AAAD-26FBF76C9D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BE8E949-A628-4C7C-B7EE-E29565B918A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C961028-790A-4918-AD3B-10EA933B0D1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28728ED-7521-4C0D-9FCA-207B7825C7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27F6608-4054-4066-92CF-39A6ADD6F4F4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1720013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87B591-BF91-49C3-AF55-EDB0E0F35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11645087-22C6-47DF-B80A-1186B833F2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BF18FCF-E690-486D-AF45-8DE6D97582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</p:spTree>
    <p:extLst>
      <p:ext uri="{BB962C8B-B14F-4D97-AF65-F5344CB8AC3E}">
        <p14:creationId xmlns:p14="http://schemas.microsoft.com/office/powerpoint/2010/main" val="4056616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2B268D-9AE9-409D-8CC1-47DA885DC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EFD909DA-7997-4532-BCCD-828AAF482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15150505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75B91619-8847-4087-9C4D-87800EE585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19963" y="282575"/>
            <a:ext cx="2192337" cy="6616700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B994E50E-B732-4325-ACFA-C65F5E1725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41363" y="282575"/>
            <a:ext cx="6426200" cy="6616700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6385109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267885-AD62-4F7E-AB2D-1FD6037ED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363" y="282575"/>
            <a:ext cx="8605837" cy="1260475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</p:spTree>
    <p:extLst>
      <p:ext uri="{BB962C8B-B14F-4D97-AF65-F5344CB8AC3E}">
        <p14:creationId xmlns:p14="http://schemas.microsoft.com/office/powerpoint/2010/main" val="3557857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193EE7-C5E3-474E-BDF1-C190C7A2F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2AB5E21-30F5-4FCA-90FB-D6EC8E8D3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E5022A4-ED76-4C2A-BFC8-FBC6EBA4EF3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A94EA7A-39ED-4AE1-9A22-2783D88905C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1DA03A8-0ECA-49F9-AC20-7216D504E4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8F7B6C4-DD74-47D8-8FB3-AEE7365C2FBE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435547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F1A226-80F6-4AB1-B2E8-5A5D9D1CF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AA73AF0-53C5-4742-BA6F-A9586EFCEE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18BCD52F-E7B4-45B9-B9D2-C1FD17294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2ED97CDD-63EC-4013-8761-B5F7219202B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6549049-C62E-4ADD-804B-23D0AE14E64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E852E293-7338-4BF7-BF57-4AB93A3136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9B03862-15EF-400B-BB00-729A9537D44E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663387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103469-E143-4666-9EB2-C9F85C2D4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DDDCCC5-6D91-4D83-B2C5-02C6CA2D6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2E36248A-08A9-4101-8FD1-041BFBA4D9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A56B403-3E00-4AA7-BB71-8DB200A418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C411F5AD-C3FC-4589-8DA4-76729580F4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A4D96359-C5FD-4A5D-A3F4-0856C469513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A482C0AD-7AED-455D-B1D1-7A6FE0CB86E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1938DC7A-03E1-4605-BB0C-AD13B9AA7AC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4372894-AAD8-4D27-8B0E-1CA57D894340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714291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8AAF3A-F2E5-4429-A1B8-2FE05E24E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3FB0501B-4C3D-48FA-A0D1-6083D661EFC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9B91EC74-0BC5-4624-875B-3516A209327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CB77A776-1C4A-4B5B-AF43-DBE7BD6C6D4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4654FCB-E4A1-456A-AA2B-48F7B0B4688D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636491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E0309931-5377-4792-BAE0-A02C5E4D26A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2562411F-CF19-4303-A1DA-29037089AFB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4C6C439C-F077-4D84-B260-6A183891BC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4663065-7227-4447-BD8B-03BE05B9FEFA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525459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55980D-A595-45FE-88DB-B4C833590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46B6F8F-3369-40A3-A1F4-E24DECC17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C50AE40-67B7-4A24-8737-F79BC03840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3803025-3B44-4272-B2F4-57EA14CC834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E6DA73C4-9D07-4515-BDE5-95157D954BD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0635150-B10B-4364-B4B4-BED15865195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BE9D20D-E07B-470B-8C0C-77A39A650046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173338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5C1F0D-2F2F-4304-9715-F3EC2B4B8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0958FB17-EFA5-4A86-B15C-91C7446DAB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8D4EE11-3B52-46D7-92E0-5379A8883B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8C9C93FD-D0E8-41D0-BA1D-3B2310A1B96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07134E85-AA8A-48C4-87A6-9277B6B0EB0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D2727F35-CEDB-4363-8563-EF5F33138EC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4C56985-AE0C-4FDE-807C-86E79FA703EE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130599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2D556077-445B-49AF-AF9F-B6BCD0A299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k-SK"/>
              <a:t>Kliknúť na editáciu formátu textu titulku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EEC35FE3-75F7-425C-AF97-D16E134907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k-SK"/>
              <a:t>Kliknúť na editáciu formátu textu osnovy</a:t>
            </a:r>
          </a:p>
          <a:p>
            <a:pPr lvl="1"/>
            <a:r>
              <a:rPr lang="en-GB" altLang="sk-SK"/>
              <a:t>Druhá úroveň</a:t>
            </a:r>
          </a:p>
          <a:p>
            <a:pPr lvl="2"/>
            <a:r>
              <a:rPr lang="en-GB" altLang="sk-SK"/>
              <a:t>Tretia úroveň</a:t>
            </a:r>
          </a:p>
          <a:p>
            <a:pPr lvl="3"/>
            <a:r>
              <a:rPr lang="en-GB" altLang="sk-SK"/>
              <a:t>Štvrtá úroveň osnovy</a:t>
            </a:r>
          </a:p>
          <a:p>
            <a:pPr lvl="4"/>
            <a:r>
              <a:rPr lang="en-GB" altLang="sk-SK"/>
              <a:t>Piata úroveň osnovy</a:t>
            </a:r>
          </a:p>
          <a:p>
            <a:pPr lvl="4"/>
            <a:r>
              <a:rPr lang="en-GB" altLang="sk-SK"/>
              <a:t>Šiesta úroveň</a:t>
            </a:r>
          </a:p>
          <a:p>
            <a:pPr lvl="4"/>
            <a:r>
              <a:rPr lang="en-GB" altLang="sk-SK"/>
              <a:t>Siedma úroveň</a:t>
            </a:r>
          </a:p>
          <a:p>
            <a:pPr lvl="4"/>
            <a:r>
              <a:rPr lang="en-GB" altLang="sk-SK"/>
              <a:t>Ȏsma úroveň textu</a:t>
            </a:r>
          </a:p>
          <a:p>
            <a:pPr lvl="4"/>
            <a:r>
              <a:rPr lang="en-GB" altLang="sk-SK"/>
              <a:t>Deviata úroveň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25A7971-C54E-46C9-8335-7F52EE081704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endParaRPr lang="sk-SK" altLang="sk-SK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E9E8D29-FD9D-4C12-A237-86A94EEE32AE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endParaRPr lang="sk-SK" altLang="sk-SK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FB5A6CC-46FC-4FB8-A0D9-9239E23582A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fld id="{75DD076D-80C6-4261-9407-2851B8ACCCF6}" type="slidenum">
              <a:rPr lang="sk-SK" altLang="sk-SK"/>
              <a:pPr/>
              <a:t>‹#›</a:t>
            </a:fld>
            <a:endParaRPr lang="sk-SK" alt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:a16="http://schemas.microsoft.com/office/drawing/2014/main" id="{FEE82300-85C9-48B7-A9D4-B6AEA92851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282575"/>
            <a:ext cx="860583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k-SK"/>
              <a:t>Kliknúť na editáciu formátu textu titulku</a:t>
            </a:r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32F57540-5174-4841-80F9-C794FBC098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41363" y="1963738"/>
            <a:ext cx="8770937" cy="493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512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k-SK"/>
              <a:t>Kliknúť na editáciu formátu textu osnovy</a:t>
            </a:r>
          </a:p>
          <a:p>
            <a:pPr lvl="1"/>
            <a:r>
              <a:rPr lang="en-GB" altLang="sk-SK"/>
              <a:t>Druhá úroveň</a:t>
            </a:r>
          </a:p>
          <a:p>
            <a:pPr lvl="2"/>
            <a:r>
              <a:rPr lang="en-GB" altLang="sk-SK"/>
              <a:t>Tretia úroveň</a:t>
            </a:r>
          </a:p>
          <a:p>
            <a:pPr lvl="3"/>
            <a:r>
              <a:rPr lang="en-GB" altLang="sk-SK"/>
              <a:t>Štvrtá úroveň osnovy</a:t>
            </a:r>
          </a:p>
          <a:p>
            <a:pPr lvl="4"/>
            <a:r>
              <a:rPr lang="en-GB" altLang="sk-SK"/>
              <a:t>Piata úroveň osnovy</a:t>
            </a:r>
          </a:p>
          <a:p>
            <a:pPr lvl="4"/>
            <a:r>
              <a:rPr lang="en-GB" altLang="sk-SK"/>
              <a:t>Šiesta úroveň</a:t>
            </a:r>
          </a:p>
          <a:p>
            <a:pPr lvl="4"/>
            <a:r>
              <a:rPr lang="en-GB" altLang="sk-SK"/>
              <a:t>Siedma úroveň</a:t>
            </a:r>
          </a:p>
          <a:p>
            <a:pPr lvl="4"/>
            <a:r>
              <a:rPr lang="en-GB" altLang="sk-SK"/>
              <a:t>Ȏsma úroveň textu</a:t>
            </a:r>
          </a:p>
          <a:p>
            <a:pPr lvl="4"/>
            <a:r>
              <a:rPr lang="en-GB" altLang="sk-SK"/>
              <a:t>Deviata úroveň</a:t>
            </a:r>
          </a:p>
        </p:txBody>
      </p:sp>
      <p:sp>
        <p:nvSpPr>
          <p:cNvPr id="2051" name="AutoShape 3">
            <a:extLst>
              <a:ext uri="{FF2B5EF4-FFF2-40B4-BE49-F238E27FC236}">
                <a16:creationId xmlns:a16="http://schemas.microsoft.com/office/drawing/2014/main" id="{7579EA8C-2437-4A42-BDCB-F6C06A6AF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88" y="7077075"/>
            <a:ext cx="9355137" cy="96838"/>
          </a:xfrm>
          <a:prstGeom prst="roundRect">
            <a:avLst>
              <a:gd name="adj" fmla="val 1667"/>
            </a:avLst>
          </a:prstGeom>
          <a:solidFill>
            <a:srgbClr val="FF99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2052" name="AutoShape 4">
            <a:extLst>
              <a:ext uri="{FF2B5EF4-FFF2-40B4-BE49-F238E27FC236}">
                <a16:creationId xmlns:a16="http://schemas.microsoft.com/office/drawing/2014/main" id="{9E4BD9F4-EAA6-4E59-962B-AE2CFE312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7550" y="7289800"/>
            <a:ext cx="8091488" cy="96838"/>
          </a:xfrm>
          <a:prstGeom prst="roundRect">
            <a:avLst>
              <a:gd name="adj" fmla="val 1667"/>
            </a:avLst>
          </a:prstGeom>
          <a:solidFill>
            <a:srgbClr val="FF99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 kern="1200">
          <a:solidFill>
            <a:srgbClr val="FF9966"/>
          </a:solidFill>
          <a:latin typeface="+mj-lt"/>
          <a:ea typeface="+mj-ea"/>
          <a:cs typeface="+mj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FF9966"/>
          </a:solidFill>
          <a:latin typeface="Arial" panose="020B0604020202020204" pitchFamily="34" charset="0"/>
          <a:cs typeface="Lucida Sans Unicode" panose="020B0602030504020204" pitchFamily="34" charset="0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FF9966"/>
          </a:solidFill>
          <a:latin typeface="Arial" panose="020B0604020202020204" pitchFamily="34" charset="0"/>
          <a:cs typeface="Lucida Sans Unicode" panose="020B0602030504020204" pitchFamily="34" charset="0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FF9966"/>
          </a:solidFill>
          <a:latin typeface="Arial" panose="020B0604020202020204" pitchFamily="34" charset="0"/>
          <a:cs typeface="Lucida Sans Unicode" panose="020B0602030504020204" pitchFamily="34" charset="0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FF9966"/>
          </a:solidFill>
          <a:latin typeface="Arial" panose="020B0604020202020204" pitchFamily="34" charset="0"/>
          <a:cs typeface="Lucida Sans Unicode" panose="020B0602030504020204" pitchFamily="34" charset="0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FF9966"/>
          </a:solidFill>
          <a:latin typeface="Arial" panose="020B0604020202020204" pitchFamily="34" charset="0"/>
          <a:cs typeface="Lucida Sans Unicode" panose="020B0602030504020204" pitchFamily="34" charset="0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FF9966"/>
          </a:solidFill>
          <a:latin typeface="Arial" panose="020B0604020202020204" pitchFamily="34" charset="0"/>
          <a:cs typeface="Lucida Sans Unicode" panose="020B0602030504020204" pitchFamily="34" charset="0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FF9966"/>
          </a:solidFill>
          <a:latin typeface="Arial" panose="020B0604020202020204" pitchFamily="34" charset="0"/>
          <a:cs typeface="Lucida Sans Unicode" panose="020B0602030504020204" pitchFamily="34" charset="0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FF9966"/>
          </a:solidFill>
          <a:latin typeface="Arial" panose="020B0604020202020204" pitchFamily="34" charset="0"/>
          <a:cs typeface="Lucida Sans Unicode" panose="020B0602030504020204" pitchFamily="34" charset="0"/>
        </a:defRPr>
      </a:lvl9pPr>
    </p:titleStyle>
    <p:bodyStyle>
      <a:lvl1pPr marL="342900" indent="-342900" algn="l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E6E6E6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E6E6E6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E6E6E6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E6E6E6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E6E6E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56B9BF2E-B937-44DC-B79D-C1DAB5084D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7425" cy="1262063"/>
          </a:xfrm>
          <a:ln/>
        </p:spPr>
        <p:txBody>
          <a:bodyPr/>
          <a:lstStyle/>
          <a:p>
            <a:pPr>
              <a:lnSpc>
                <a:spcPct val="12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sk-SK" altLang="sk-SK" sz="4000">
                <a:effectLst>
                  <a:outerShdw blurRad="38100" dist="38100" dir="2700000" algn="tl">
                    <a:srgbClr val="000000"/>
                  </a:outerShdw>
                </a:effectLst>
                <a:latin typeface="Andalus" pitchFamily="16" charset="0"/>
              </a:rPr>
              <a:t>                    Znečistenie vôd</a:t>
            </a:r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807C5D86-DE24-4538-A522-8610B8A565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27875" y="6696075"/>
            <a:ext cx="2859088" cy="484188"/>
          </a:xfrm>
          <a:ln/>
        </p:spPr>
        <p:txBody>
          <a:bodyPr/>
          <a:lstStyle/>
          <a:p>
            <a:pPr marL="0" indent="0">
              <a:tabLst>
                <a:tab pos="723900" algn="l"/>
                <a:tab pos="1447800" algn="l"/>
                <a:tab pos="2171700" algn="l"/>
              </a:tabLst>
            </a:pPr>
            <a:r>
              <a:rPr lang="sk-SK" altLang="sk-SK"/>
              <a:t>Soňa Predná 5.BA</a:t>
            </a:r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53BFC211-04B2-4DA7-9C0A-238518C27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000">
            <a:off x="241300" y="1608138"/>
            <a:ext cx="3424238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71C07383-A42E-48FC-B440-FE9F3EFA2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25" y="1655763"/>
            <a:ext cx="3384550" cy="237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DBE35BE9-32A7-4051-8E13-F0A977AAD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0000">
            <a:off x="6748463" y="2197100"/>
            <a:ext cx="3179762" cy="227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C5562D1A-15D7-4E50-A290-DD6E8E22B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0000">
            <a:off x="279400" y="4406900"/>
            <a:ext cx="3913188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3" name="Picture 7">
            <a:extLst>
              <a:ext uri="{FF2B5EF4-FFF2-40B4-BE49-F238E27FC236}">
                <a16:creationId xmlns:a16="http://schemas.microsoft.com/office/drawing/2014/main" id="{B1238814-8A99-47CF-991A-E65AECA4F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4319588"/>
            <a:ext cx="3384550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70C856AF-4487-4F16-8403-CB125B5570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7425" cy="1262063"/>
          </a:xfrm>
          <a:ln/>
        </p:spPr>
        <p:txBody>
          <a:bodyPr tIns="2116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sk-SK" altLang="sk-SK"/>
              <a:t>                              </a:t>
            </a:r>
            <a:r>
              <a:rPr lang="sk-SK" altLang="sk-SK" sz="3600">
                <a:latin typeface="Andalus" pitchFamily="16" charset="0"/>
              </a:rPr>
              <a:t>Znečistenie vôd</a:t>
            </a: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B80F436D-7BAD-4011-8252-319EBCC964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41363" y="1963738"/>
            <a:ext cx="8772525" cy="4937125"/>
          </a:xfrm>
          <a:ln/>
        </p:spPr>
        <p:txBody>
          <a:bodyPr/>
          <a:lstStyle/>
          <a:p>
            <a:pPr marL="431800" indent="-323850"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k-SK" altLang="sk-SK"/>
              <a:t>globálny problém</a:t>
            </a:r>
          </a:p>
          <a:p>
            <a:pPr marL="431800" indent="-323850"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k-SK" altLang="sk-SK"/>
              <a:t>Množstvo odpadkov</a:t>
            </a:r>
          </a:p>
          <a:p>
            <a:pPr marL="431800" indent="-323850"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k-SK" altLang="sk-SK"/>
              <a:t>Človek – najväčší používateľ a znečisťovateľ</a:t>
            </a:r>
          </a:p>
          <a:p>
            <a:pPr marL="431800" indent="-323850"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k-SK" altLang="sk-SK"/>
              <a:t> Celková svetová spotreba sladkej vody vzrástla 3,5-krát</a:t>
            </a:r>
          </a:p>
          <a:p>
            <a:pPr marL="431800" indent="-323850"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k-SK" altLang="sk-SK"/>
              <a:t> V súčasnosti je jej ročná spotreba takmer 4 000 miliárd m3</a:t>
            </a:r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E60822F6-F632-4E74-AF6F-78A5160B3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000">
            <a:off x="382588" y="4097338"/>
            <a:ext cx="3217862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FE1B0C1-035A-46B2-A81B-C22BAF4A6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3959225"/>
            <a:ext cx="3127375" cy="261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5" name="Picture 5">
            <a:extLst>
              <a:ext uri="{FF2B5EF4-FFF2-40B4-BE49-F238E27FC236}">
                <a16:creationId xmlns:a16="http://schemas.microsoft.com/office/drawing/2014/main" id="{A6E20DA9-91DF-4BF8-9CC7-69023AAFD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0000">
            <a:off x="6816725" y="4346575"/>
            <a:ext cx="2952750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642F514C-84D0-41B6-9A59-FB2C7FA9CE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7425" cy="1262063"/>
          </a:xfrm>
          <a:ln/>
        </p:spPr>
        <p:txBody>
          <a:bodyPr tIns="2116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sk-SK" altLang="sk-SK"/>
              <a:t>                               </a:t>
            </a:r>
            <a:r>
              <a:rPr lang="sk-SK" altLang="sk-SK" sz="3600">
                <a:effectLst>
                  <a:outerShdw blurRad="38100" dist="38100" dir="2700000" algn="tl">
                    <a:srgbClr val="000000"/>
                  </a:outerShdw>
                </a:effectLst>
                <a:latin typeface="Andalus" pitchFamily="16" charset="0"/>
              </a:rPr>
              <a:t>Znečistená voda</a:t>
            </a: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B237E44A-4B29-42BA-AE82-5FDD37161E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87338" y="1584325"/>
            <a:ext cx="8772525" cy="4937125"/>
          </a:xfrm>
          <a:ln/>
        </p:spPr>
        <p:txBody>
          <a:bodyPr/>
          <a:lstStyle/>
          <a:p>
            <a:pPr marL="431800" indent="-323850"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k-SK" altLang="sk-SK"/>
              <a:t>veľmi kyslá alebo zásaditá - korozívne účinky</a:t>
            </a:r>
          </a:p>
          <a:p>
            <a:pPr marL="431800" indent="-323850"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k-SK" altLang="sk-SK"/>
              <a:t>obsahuje organické látky, zahníva</a:t>
            </a:r>
          </a:p>
          <a:p>
            <a:pPr marL="431800" indent="-323850"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k-SK" altLang="sk-SK"/>
              <a:t>páchne a môže byť nositeľom infekcií</a:t>
            </a:r>
          </a:p>
          <a:p>
            <a:pPr marL="431800" indent="-323850"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k-SK" altLang="sk-SK"/>
              <a:t>obsahuje toxické látky</a:t>
            </a:r>
          </a:p>
          <a:p>
            <a:pPr marL="431800" indent="-323850"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k-SK" altLang="sk-SK"/>
              <a:t> mikrobiálne znečistená a vyžaduje dezinfekciu</a:t>
            </a:r>
          </a:p>
          <a:p>
            <a:pPr marL="431800" indent="-323850"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k-SK" altLang="sk-SK"/>
              <a:t>odpadky- možno znova získať a vo výrobe využiť</a:t>
            </a: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10EC85BD-C558-4801-B28B-F80136B36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0" y="503238"/>
            <a:ext cx="2424113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6D1F1D70-BE7D-46E4-98F7-DA3B692EF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0000">
            <a:off x="293688" y="4141788"/>
            <a:ext cx="3022600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9" name="Picture 5">
            <a:extLst>
              <a:ext uri="{FF2B5EF4-FFF2-40B4-BE49-F238E27FC236}">
                <a16:creationId xmlns:a16="http://schemas.microsoft.com/office/drawing/2014/main" id="{F922B808-B23D-4E43-8FF7-557B084B7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88" y="4248150"/>
            <a:ext cx="3168650" cy="258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BAB7BA16-BEC3-42D9-8321-62E5D04DB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">
            <a:off x="6384925" y="4394200"/>
            <a:ext cx="3427413" cy="247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B99FE5DE-4506-4932-A712-89EC66C0B3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7425" cy="1262063"/>
          </a:xfrm>
          <a:ln/>
        </p:spPr>
        <p:txBody>
          <a:bodyPr tIns="2116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sk-SK" altLang="sk-SK"/>
              <a:t>                     </a:t>
            </a:r>
            <a:r>
              <a:rPr lang="sk-SK" altLang="sk-SK" sz="4000">
                <a:effectLst>
                  <a:outerShdw blurRad="38100" dist="38100" dir="2700000" algn="tl">
                    <a:srgbClr val="000000"/>
                  </a:outerShdw>
                </a:effectLst>
                <a:latin typeface="Andalus" pitchFamily="16" charset="0"/>
              </a:rPr>
              <a:t>Znečisťovatelia vody </a:t>
            </a: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2AFED5C7-E3B7-4936-B4F9-D51D48619F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41363" y="1963738"/>
            <a:ext cx="8772525" cy="4937125"/>
          </a:xfrm>
          <a:ln/>
        </p:spPr>
        <p:txBody>
          <a:bodyPr/>
          <a:lstStyle/>
          <a:p>
            <a:pPr marL="431800" indent="-323850"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k-SK" altLang="sk-SK"/>
              <a:t>voda - nenahraditeľná zložka životného prostredia</a:t>
            </a:r>
          </a:p>
          <a:p>
            <a:pPr marL="431800" indent="-323850"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k-SK" altLang="sk-SK"/>
              <a:t> priemysel a poľnohospodárstvo </a:t>
            </a:r>
          </a:p>
          <a:p>
            <a:pPr marL="431800" indent="-323850"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k-SK" altLang="sk-SK"/>
              <a:t> priemyselná výroba (ropa, ropné produkty, organické - anorganické látky: olovo , ortuť, arzén, rádioaktívne látky)</a:t>
            </a:r>
          </a:p>
          <a:p>
            <a:pPr marL="431800" indent="-323850"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k-SK" altLang="sk-SK"/>
              <a:t> poľnohospodárstvo (umelé hnojivá; pesticídy; odpadové vody)</a:t>
            </a:r>
          </a:p>
          <a:p>
            <a:pPr marL="431800" indent="-323850"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k-SK" altLang="sk-SK"/>
              <a:t> sídla (produkcia kvapalného a tuhého odpadu) </a:t>
            </a:r>
          </a:p>
          <a:p>
            <a:pPr marL="431800" indent="-323850"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k-SK" altLang="sk-SK"/>
              <a:t> doprava (exhaláty, ropné produkty).</a:t>
            </a:r>
          </a:p>
        </p:txBody>
      </p:sp>
      <p:pic>
        <p:nvPicPr>
          <p:cNvPr id="7171" name="Picture 3">
            <a:extLst>
              <a:ext uri="{FF2B5EF4-FFF2-40B4-BE49-F238E27FC236}">
                <a16:creationId xmlns:a16="http://schemas.microsoft.com/office/drawing/2014/main" id="{411C5640-7B2C-4462-B10A-AB677579B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4464050"/>
            <a:ext cx="290830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E9E73F1D-01E1-417F-BCC6-15E0292CC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38" y="4464050"/>
            <a:ext cx="2911475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721F6B41-025B-4A2D-8660-14946D934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4219575"/>
            <a:ext cx="2978150" cy="269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493BD21B-DEC2-4FBA-A649-2736BC2559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7425" cy="1262063"/>
          </a:xfrm>
          <a:ln/>
        </p:spPr>
        <p:txBody>
          <a:bodyPr tIns="2116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sk-SK" altLang="sk-SK"/>
              <a:t>                 </a:t>
            </a:r>
            <a:r>
              <a:rPr lang="sk-SK" altLang="sk-SK" sz="3600">
                <a:effectLst>
                  <a:outerShdw blurRad="38100" dist="38100" dir="2700000" algn="tl">
                    <a:srgbClr val="000000"/>
                  </a:outerShdw>
                </a:effectLst>
                <a:latin typeface="Andalus" pitchFamily="16" charset="0"/>
              </a:rPr>
              <a:t>Dôsledky znečistenia vôd</a:t>
            </a:r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E3F4C6B7-9F88-4511-ABCF-9061C0D7B6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42913" y="1655763"/>
            <a:ext cx="8772525" cy="5146675"/>
          </a:xfrm>
          <a:ln/>
        </p:spPr>
        <p:txBody>
          <a:bodyPr/>
          <a:lstStyle/>
          <a:p>
            <a:pPr marL="431800" indent="-323850"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k-SK" altLang="sk-SK"/>
              <a:t> ropa uniknutá do oceánu vytvorí na hladine nepriepustnú vrstvu (ropnú škvrnu)- škodlivé účinky na kvalitu vody a následne na flóru i faunu svetového oceánu</a:t>
            </a:r>
          </a:p>
          <a:p>
            <a:pPr marL="431800" indent="-323850"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k-SK" altLang="sk-SK"/>
              <a:t>vodné toky tečúce veľkými mestami v dôsledku vysokej koncentrácie priemyselných podnikov</a:t>
            </a:r>
          </a:p>
          <a:p>
            <a:pPr marL="431800" indent="-323850"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k-SK" altLang="sk-SK"/>
              <a:t>najväčšie nebezpečenstvo - nečistoty ktoré sa do vody dostávajú nezostávajú len v nej ale kolujú v prostredí - ovzdušie, pôda,  rastliny, živočíchy, potraviny a človek</a:t>
            </a:r>
          </a:p>
          <a:p>
            <a:pPr marL="431800" indent="-323850"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k-SK" altLang="sk-SK"/>
              <a:t>Ročne sa zásoby pitnej vody zmenšujú o 1%</a:t>
            </a:r>
          </a:p>
          <a:p>
            <a:pPr marL="431800" indent="-323850"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k-SK" altLang="sk-SK"/>
              <a:t>Zvýšené znečistenie prináša aj zvýšené náklady na odstraňovanie nečistôt</a:t>
            </a:r>
          </a:p>
          <a:p>
            <a:pPr marL="431800" indent="-323850"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k-SK" altLang="sk-SK"/>
              <a:t>poškodenie ľudského zdravia</a:t>
            </a:r>
          </a:p>
          <a:p>
            <a:pPr marL="431800" indent="-323850"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k-SK" altLang="sk-SK"/>
              <a:t> ťažké kovy, zložiky poľnohospodárskych pesticídov vedú k nahromaďovaniu týchto toxických, karcinogénnych látok v telách živočíchov a človeka. To má za následok chorobné prejavy.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1E97872E-B40A-4503-B584-A9BC50D3B2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7425" cy="1262063"/>
          </a:xfrm>
          <a:ln/>
        </p:spPr>
        <p:txBody>
          <a:bodyPr tIns="21168"/>
          <a:lstStyle/>
          <a:p>
            <a:endParaRPr lang="sk-SK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5224A093-F4EF-4658-BAF1-67C03650A93C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741363" y="1963738"/>
            <a:ext cx="8772525" cy="4937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5120" rIns="0" bIns="0" anchor="ctr"/>
          <a:lstStyle/>
          <a:p>
            <a:endParaRPr lang="sk-SK"/>
          </a:p>
        </p:txBody>
      </p:sp>
      <p:pic>
        <p:nvPicPr>
          <p:cNvPr id="9219" name="Picture 3">
            <a:extLst>
              <a:ext uri="{FF2B5EF4-FFF2-40B4-BE49-F238E27FC236}">
                <a16:creationId xmlns:a16="http://schemas.microsoft.com/office/drawing/2014/main" id="{6501F43A-48AA-4D16-88F4-A82EF2446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709613"/>
            <a:ext cx="8959850" cy="598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42CC1E8A-8259-415B-B5FF-038C89CFDE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7425" cy="1262063"/>
          </a:xfrm>
          <a:ln/>
        </p:spPr>
        <p:txBody>
          <a:bodyPr tIns="2116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sk-SK" altLang="sk-SK"/>
              <a:t>           </a:t>
            </a:r>
            <a:r>
              <a:rPr lang="sk-SK" altLang="sk-SK" sz="3600">
                <a:effectLst>
                  <a:outerShdw blurRad="38100" dist="38100" dir="2700000" algn="tl">
                    <a:srgbClr val="000000"/>
                  </a:outerShdw>
                </a:effectLst>
                <a:latin typeface="Andalus" pitchFamily="16" charset="0"/>
              </a:rPr>
              <a:t>Svetové katastrofy znečistenia vôd</a:t>
            </a:r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98885648-1235-46AB-9F9B-A985318CC4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41363" y="1963738"/>
            <a:ext cx="8772525" cy="4937125"/>
          </a:xfrm>
          <a:ln/>
        </p:spPr>
        <p:txBody>
          <a:bodyPr/>
          <a:lstStyle/>
          <a:p>
            <a:pPr marL="431800" indent="-323850"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k-SK" altLang="sk-SK"/>
              <a:t>Minamata 1956- znečistenie zátoky spôsobilo chorobu (rečovú poruchu), smrť mnohých ľudí</a:t>
            </a:r>
          </a:p>
          <a:p>
            <a:pPr marL="431800" indent="-323850"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k-SK" altLang="sk-SK"/>
              <a:t>1970 -  havaroval tanker Othello neďaleko švédskych brehov (uniklo cca 110 tisíc ton ropy)</a:t>
            </a:r>
          </a:p>
          <a:p>
            <a:pPr marL="431800" indent="-323850"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k-SK" altLang="sk-SK"/>
              <a:t>1976- na severe Španielska havaroval tanker La Urquiola, narazil na dno pri meste (uniklo viac ako 100 tisíc ton ropy)</a:t>
            </a:r>
          </a:p>
          <a:p>
            <a:pPr marL="431800" indent="-323850"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k-SK" altLang="sk-SK"/>
              <a:t>1989 - argentínsky tanker Bahia Paraiso narazil južne od Mys Hoorn do skaly a potopil sa (1000 ton dieslového oleja)</a:t>
            </a:r>
          </a:p>
        </p:txBody>
      </p:sp>
      <p:pic>
        <p:nvPicPr>
          <p:cNvPr id="10243" name="Picture 3">
            <a:extLst>
              <a:ext uri="{FF2B5EF4-FFF2-40B4-BE49-F238E27FC236}">
                <a16:creationId xmlns:a16="http://schemas.microsoft.com/office/drawing/2014/main" id="{8D1D3529-76E2-4CDA-978C-9FDD0D143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4895850"/>
            <a:ext cx="402272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D75FFE5A-E833-4D37-82C0-B6EC28A8B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4824413"/>
            <a:ext cx="43815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05EC3E0C-6B60-4B7C-AF55-2F25A6AF1E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63600" y="2770188"/>
            <a:ext cx="8607425" cy="1262062"/>
          </a:xfrm>
          <a:ln/>
        </p:spPr>
        <p:txBody>
          <a:bodyPr/>
          <a:lstStyle/>
          <a:p>
            <a:pPr>
              <a:lnSpc>
                <a:spcPct val="12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sk-SK" altLang="sk-SK" sz="4000">
                <a:effectLst>
                  <a:outerShdw blurRad="38100" dist="38100" dir="2700000" algn="tl">
                    <a:srgbClr val="000000"/>
                  </a:outerShdw>
                </a:effectLst>
                <a:latin typeface="Andalus" pitchFamily="16" charset="0"/>
              </a:rPr>
              <a:t>           Ďakujem za pozornosť!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ív Office">
  <a:themeElements>
    <a:clrScheme name="Motív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ív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sk-SK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sk-SK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Motív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ív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Motív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ív Office">
      <a:majorFont>
        <a:latin typeface="Arial"/>
        <a:ea typeface=""/>
        <a:cs typeface="Lucida Sans Unicode"/>
      </a:majorFont>
      <a:minorFont>
        <a:latin typeface="Times New Roman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sk-SK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sk-SK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Motív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ív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347</Words>
  <Application>Microsoft Office PowerPoint</Application>
  <PresentationFormat>Vlastná</PresentationFormat>
  <Paragraphs>36</Paragraphs>
  <Slides>8</Slides>
  <Notes>8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2</vt:i4>
      </vt:variant>
      <vt:variant>
        <vt:lpstr>Nadpisy snímok</vt:lpstr>
      </vt:variant>
      <vt:variant>
        <vt:i4>8</vt:i4>
      </vt:variant>
    </vt:vector>
  </HeadingPairs>
  <TitlesOfParts>
    <vt:vector size="16" baseType="lpstr">
      <vt:lpstr>Times New Roman</vt:lpstr>
      <vt:lpstr>Arial</vt:lpstr>
      <vt:lpstr>Microsoft YaHei</vt:lpstr>
      <vt:lpstr>Lucida Sans Unicode</vt:lpstr>
      <vt:lpstr>Andalus</vt:lpstr>
      <vt:lpstr>Wingdings</vt:lpstr>
      <vt:lpstr>Motív Office</vt:lpstr>
      <vt:lpstr>Motív Office</vt:lpstr>
      <vt:lpstr>                    Znečistenie vôd</vt:lpstr>
      <vt:lpstr>                              Znečistenie vôd</vt:lpstr>
      <vt:lpstr>                               Znečistená voda</vt:lpstr>
      <vt:lpstr>                     Znečisťovatelia vody </vt:lpstr>
      <vt:lpstr>                 Dôsledky znečistenia vôd</vt:lpstr>
      <vt:lpstr>Prezentácia programu PowerPoint</vt:lpstr>
      <vt:lpstr>           Svetové katastrofy znečistenia vôd</vt:lpstr>
      <vt:lpstr>           Ďakujem za pozornosť!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 Znečistenie vôd</dc:title>
  <dc:creator>Zuzana</dc:creator>
  <cp:lastModifiedBy>Zuzana Koišová</cp:lastModifiedBy>
  <cp:revision>1</cp:revision>
  <cp:lastPrinted>1601-01-01T00:00:00Z</cp:lastPrinted>
  <dcterms:created xsi:type="dcterms:W3CDTF">2019-10-28T17:16:59Z</dcterms:created>
  <dcterms:modified xsi:type="dcterms:W3CDTF">2020-04-17T07:32:05Z</dcterms:modified>
</cp:coreProperties>
</file>