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5143500" type="screen16x9"/>
  <p:notesSz cx="6858000" cy="9144000"/>
  <p:embeddedFontLst>
    <p:embeddedFont>
      <p:font typeface="Amatic SC" panose="020B0604020202020204" charset="-79"/>
      <p:regular r:id="rId10"/>
      <p:bold r:id="rId11"/>
    </p:embeddedFont>
    <p:embeddedFont>
      <p:font typeface="Roboto Mono" panose="020B0604020202020204" charset="0"/>
      <p:regular r:id="rId12"/>
      <p:bold r:id="rId13"/>
      <p:italic r:id="rId14"/>
      <p:boldItalic r:id="rId15"/>
    </p:embeddedFont>
    <p:embeddedFont>
      <p:font typeface="Comfortaa" panose="020B0604020202020204" charset="0"/>
      <p:regular r:id="rId16"/>
      <p:bold r:id="rId1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1" d="100"/>
          <a:sy n="91" d="100"/>
        </p:scale>
        <p:origin x="786" y="8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4.fntdata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font" Target="fonts/font3.fntdata"/><Relationship Id="rId17" Type="http://schemas.openxmlformats.org/officeDocument/2006/relationships/font" Target="fonts/font8.fntdata"/><Relationship Id="rId2" Type="http://schemas.openxmlformats.org/officeDocument/2006/relationships/slide" Target="slides/slide1.xml"/><Relationship Id="rId16" Type="http://schemas.openxmlformats.org/officeDocument/2006/relationships/font" Target="fonts/font7.fntdata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2.fntdata"/><Relationship Id="rId5" Type="http://schemas.openxmlformats.org/officeDocument/2006/relationships/slide" Target="slides/slide4.xml"/><Relationship Id="rId15" Type="http://schemas.openxmlformats.org/officeDocument/2006/relationships/font" Target="fonts/font6.fntdata"/><Relationship Id="rId10" Type="http://schemas.openxmlformats.org/officeDocument/2006/relationships/font" Target="fonts/font1.fntdata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font" Target="fonts/font5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" name="Google Shape;53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g872c7cffb0_0_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" name="Google Shape;61;g872c7cffb0_0_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g8599c073f4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" name="Google Shape;70;g8599c073f4_0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g872c7cffb0_0_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" name="Google Shape;79;g872c7cffb0_0_5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g8599c073f4_0_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" name="Google Shape;88;g8599c073f4_0_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g872c7cffb0_0_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" name="Google Shape;97;g872c7cffb0_0_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g872c7cffb0_0_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6" name="Google Shape;106;g872c7cffb0_0_3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7" name="Google Shape;47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8" name="Google Shape;48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6" name="Google Shape;16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0" name="Google Shape;20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5" name="Google Shape;25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2" name="Google Shape;32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5" name="Google Shape;35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1" name="Google Shape;41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4" name="Google Shape;44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k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k"/>
              <a:t>‹#›</a:t>
            </a:fld>
            <a:endParaRPr/>
          </a:p>
        </p:txBody>
      </p:sp>
      <p:pic>
        <p:nvPicPr>
          <p:cNvPr id="9" name="Google Shape;9;p1"/>
          <p:cNvPicPr preferRelativeResize="0"/>
          <p:nvPr/>
        </p:nvPicPr>
        <p:blipFill>
          <a:blip r:embed="rId13">
            <a:alphaModFix/>
          </a:blip>
          <a:stretch>
            <a:fillRect/>
          </a:stretch>
        </p:blipFill>
        <p:spPr>
          <a:xfrm>
            <a:off x="0" y="0"/>
            <a:ext cx="9144002" cy="5143500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3"/>
          <p:cNvSpPr/>
          <p:nvPr/>
        </p:nvSpPr>
        <p:spPr>
          <a:xfrm>
            <a:off x="2548350" y="884100"/>
            <a:ext cx="4047300" cy="3375300"/>
          </a:xfrm>
          <a:prstGeom prst="triangle">
            <a:avLst>
              <a:gd name="adj" fmla="val 50000"/>
            </a:avLst>
          </a:prstGeom>
          <a:solidFill>
            <a:srgbClr val="FFFF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56;p13"/>
          <p:cNvSpPr/>
          <p:nvPr/>
        </p:nvSpPr>
        <p:spPr>
          <a:xfrm>
            <a:off x="1983450" y="2235600"/>
            <a:ext cx="5177100" cy="672300"/>
          </a:xfrm>
          <a:prstGeom prst="rect">
            <a:avLst/>
          </a:prstGeom>
          <a:solidFill>
            <a:srgbClr val="C9DAF8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57;p13"/>
          <p:cNvSpPr txBox="1"/>
          <p:nvPr/>
        </p:nvSpPr>
        <p:spPr>
          <a:xfrm>
            <a:off x="1976700" y="1731375"/>
            <a:ext cx="5190600" cy="153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sk" sz="9500">
                <a:latin typeface="Amatic SC"/>
                <a:ea typeface="Amatic SC"/>
                <a:cs typeface="Amatic SC"/>
                <a:sym typeface="Amatic SC"/>
              </a:rPr>
              <a:t>Врбове</a:t>
            </a:r>
            <a:endParaRPr sz="9500">
              <a:latin typeface="Amatic SC"/>
              <a:ea typeface="Amatic SC"/>
              <a:cs typeface="Amatic SC"/>
              <a:sym typeface="Amatic SC"/>
            </a:endParaRPr>
          </a:p>
        </p:txBody>
      </p:sp>
      <p:sp>
        <p:nvSpPr>
          <p:cNvPr id="58" name="Google Shape;58;p13"/>
          <p:cNvSpPr txBox="1"/>
          <p:nvPr/>
        </p:nvSpPr>
        <p:spPr>
          <a:xfrm>
            <a:off x="2998650" y="3896400"/>
            <a:ext cx="3146700" cy="36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sk" dirty="0">
                <a:latin typeface="Comfortaa"/>
                <a:ea typeface="Comfortaa"/>
                <a:cs typeface="Comfortaa"/>
                <a:sym typeface="Comfortaa"/>
              </a:rPr>
              <a:t>Вероника </a:t>
            </a:r>
            <a:r>
              <a:rPr lang="sk" dirty="0" smtClean="0">
                <a:latin typeface="Comfortaa"/>
                <a:ea typeface="Comfortaa"/>
                <a:cs typeface="Comfortaa"/>
                <a:sym typeface="Comfortaa"/>
              </a:rPr>
              <a:t>2. </a:t>
            </a:r>
            <a:r>
              <a:rPr lang="ru-RU" smtClean="0">
                <a:latin typeface="Comfortaa"/>
                <a:ea typeface="Comfortaa"/>
                <a:cs typeface="Comfortaa"/>
                <a:sym typeface="Comfortaa"/>
              </a:rPr>
              <a:t>Б</a:t>
            </a:r>
            <a:r>
              <a:rPr lang="sk" smtClean="0">
                <a:latin typeface="Comfortaa"/>
                <a:ea typeface="Comfortaa"/>
                <a:cs typeface="Comfortaa"/>
                <a:sym typeface="Comfortaa"/>
              </a:rPr>
              <a:t>A</a:t>
            </a:r>
            <a:endParaRPr dirty="0">
              <a:latin typeface="Comfortaa"/>
              <a:ea typeface="Comfortaa"/>
              <a:cs typeface="Comfortaa"/>
              <a:sym typeface="Comfortaa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" name="Google Shape;63;p14"/>
          <p:cNvPicPr preferRelativeResize="0"/>
          <p:nvPr/>
        </p:nvPicPr>
        <p:blipFill rotWithShape="1">
          <a:blip r:embed="rId3">
            <a:alphaModFix/>
          </a:blip>
          <a:srcRect l="11645" r="23768"/>
          <a:stretch/>
        </p:blipFill>
        <p:spPr>
          <a:xfrm>
            <a:off x="5452050" y="793588"/>
            <a:ext cx="2901250" cy="3448525"/>
          </a:xfrm>
          <a:prstGeom prst="rect">
            <a:avLst/>
          </a:prstGeom>
          <a:noFill/>
          <a:ln w="762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64" name="Google Shape;64;p14"/>
          <p:cNvSpPr/>
          <p:nvPr/>
        </p:nvSpPr>
        <p:spPr>
          <a:xfrm rot="10800000">
            <a:off x="7530500" y="362850"/>
            <a:ext cx="1035300" cy="1116300"/>
          </a:xfrm>
          <a:prstGeom prst="rtTriangle">
            <a:avLst/>
          </a:prstGeom>
          <a:solidFill>
            <a:srgbClr val="FFFF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65;p14"/>
          <p:cNvSpPr/>
          <p:nvPr/>
        </p:nvSpPr>
        <p:spPr>
          <a:xfrm>
            <a:off x="5195200" y="3648400"/>
            <a:ext cx="1035300" cy="1116300"/>
          </a:xfrm>
          <a:prstGeom prst="rtTriangle">
            <a:avLst/>
          </a:prstGeom>
          <a:solidFill>
            <a:srgbClr val="FFFF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66;p14"/>
          <p:cNvSpPr/>
          <p:nvPr/>
        </p:nvSpPr>
        <p:spPr>
          <a:xfrm>
            <a:off x="497550" y="497475"/>
            <a:ext cx="4437504" cy="1048950"/>
          </a:xfrm>
          <a:prstGeom prst="flowChartDocument">
            <a:avLst/>
          </a:prstGeom>
          <a:solidFill>
            <a:srgbClr val="FFFF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sk" sz="2800">
                <a:latin typeface="Comfortaa"/>
                <a:ea typeface="Comfortaa"/>
                <a:cs typeface="Comfortaa"/>
                <a:sym typeface="Comfortaa"/>
              </a:rPr>
              <a:t>Водоканал Черенец</a:t>
            </a:r>
            <a:endParaRPr sz="2800"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67" name="Google Shape;67;p14"/>
          <p:cNvSpPr/>
          <p:nvPr/>
        </p:nvSpPr>
        <p:spPr>
          <a:xfrm>
            <a:off x="537875" y="1882600"/>
            <a:ext cx="4316400" cy="29046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457200" lvl="0" indent="-361950" algn="l" rtl="0">
              <a:spcBef>
                <a:spcPts val="0"/>
              </a:spcBef>
              <a:spcAft>
                <a:spcPts val="0"/>
              </a:spcAft>
              <a:buSzPts val="2100"/>
              <a:buFont typeface="Roboto Mono"/>
              <a:buChar char="●"/>
            </a:pPr>
            <a:r>
              <a:rPr lang="sk" sz="2100" dirty="0">
                <a:latin typeface="Roboto Mono"/>
                <a:ea typeface="Roboto Mono"/>
                <a:cs typeface="Roboto Mono"/>
                <a:sym typeface="Roboto Mono"/>
              </a:rPr>
              <a:t>обеспечение забора воды для промышленности и сельского хозяйства</a:t>
            </a:r>
            <a:endParaRPr sz="2100" dirty="0">
              <a:latin typeface="Roboto Mono"/>
              <a:ea typeface="Roboto Mono"/>
              <a:cs typeface="Roboto Mono"/>
              <a:sym typeface="Roboto Mono"/>
            </a:endParaRPr>
          </a:p>
          <a:p>
            <a:pPr marL="457200" lvl="0" indent="-361950" algn="l" rtl="0">
              <a:spcBef>
                <a:spcPts val="0"/>
              </a:spcBef>
              <a:spcAft>
                <a:spcPts val="0"/>
              </a:spcAft>
              <a:buSzPts val="2100"/>
              <a:buFont typeface="Roboto Mono"/>
              <a:buChar char="●"/>
            </a:pPr>
            <a:r>
              <a:rPr lang="sk" sz="2100" dirty="0">
                <a:latin typeface="Roboto Mono"/>
                <a:ea typeface="Roboto Mono"/>
                <a:cs typeface="Roboto Mono"/>
                <a:sym typeface="Roboto Mono"/>
              </a:rPr>
              <a:t>отдых</a:t>
            </a:r>
            <a:endParaRPr sz="2100" dirty="0">
              <a:latin typeface="Roboto Mono"/>
              <a:ea typeface="Roboto Mono"/>
              <a:cs typeface="Roboto Mono"/>
              <a:sym typeface="Roboto Mono"/>
            </a:endParaRPr>
          </a:p>
          <a:p>
            <a:pPr marL="457200" lvl="0" indent="-361950" algn="l" rtl="0">
              <a:spcBef>
                <a:spcPts val="0"/>
              </a:spcBef>
              <a:spcAft>
                <a:spcPts val="0"/>
              </a:spcAft>
              <a:buSzPts val="2100"/>
              <a:buFont typeface="Roboto Mono"/>
              <a:buChar char="●"/>
            </a:pPr>
            <a:r>
              <a:rPr lang="sk" sz="2100" dirty="0">
                <a:latin typeface="Roboto Mono"/>
                <a:ea typeface="Roboto Mono"/>
                <a:cs typeface="Roboto Mono"/>
                <a:sym typeface="Roboto Mono"/>
              </a:rPr>
              <a:t>уменьшение паводковой волны</a:t>
            </a:r>
            <a:endParaRPr sz="2100" dirty="0">
              <a:latin typeface="Roboto Mono"/>
              <a:ea typeface="Roboto Mono"/>
              <a:cs typeface="Roboto Mono"/>
              <a:sym typeface="Roboto Mono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" name="Google Shape;72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423650" y="600625"/>
            <a:ext cx="2956675" cy="3942250"/>
          </a:xfrm>
          <a:prstGeom prst="rect">
            <a:avLst/>
          </a:prstGeom>
          <a:noFill/>
          <a:ln w="762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73" name="Google Shape;73;p15"/>
          <p:cNvSpPr/>
          <p:nvPr/>
        </p:nvSpPr>
        <p:spPr>
          <a:xfrm rot="10800000">
            <a:off x="7530500" y="362850"/>
            <a:ext cx="1035300" cy="1116300"/>
          </a:xfrm>
          <a:prstGeom prst="rtTriangle">
            <a:avLst/>
          </a:prstGeom>
          <a:solidFill>
            <a:srgbClr val="FFFF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74;p15"/>
          <p:cNvSpPr/>
          <p:nvPr/>
        </p:nvSpPr>
        <p:spPr>
          <a:xfrm>
            <a:off x="5195200" y="3648400"/>
            <a:ext cx="1035300" cy="1116300"/>
          </a:xfrm>
          <a:prstGeom prst="rtTriangle">
            <a:avLst/>
          </a:prstGeom>
          <a:solidFill>
            <a:srgbClr val="FFFF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75;p15"/>
          <p:cNvSpPr/>
          <p:nvPr/>
        </p:nvSpPr>
        <p:spPr>
          <a:xfrm>
            <a:off x="497550" y="497475"/>
            <a:ext cx="4437504" cy="1048950"/>
          </a:xfrm>
          <a:prstGeom prst="flowChartDocument">
            <a:avLst/>
          </a:prstGeom>
          <a:solidFill>
            <a:srgbClr val="FFFF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sk" sz="3300">
                <a:latin typeface="Comfortaa"/>
                <a:ea typeface="Comfortaa"/>
                <a:cs typeface="Comfortaa"/>
                <a:sym typeface="Comfortaa"/>
              </a:rPr>
              <a:t>Падающая башня</a:t>
            </a:r>
            <a:endParaRPr sz="3300"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76" name="Google Shape;76;p15"/>
          <p:cNvSpPr/>
          <p:nvPr/>
        </p:nvSpPr>
        <p:spPr>
          <a:xfrm>
            <a:off x="537875" y="1882600"/>
            <a:ext cx="4316400" cy="29046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Font typeface="Roboto Mono"/>
              <a:buChar char="●"/>
            </a:pPr>
            <a:r>
              <a:rPr lang="sk" sz="2400" dirty="0">
                <a:latin typeface="Roboto Mono"/>
                <a:ea typeface="Roboto Mono"/>
                <a:cs typeface="Roboto Mono"/>
                <a:sym typeface="Roboto Mono"/>
              </a:rPr>
              <a:t>расположена на площади</a:t>
            </a:r>
            <a:endParaRPr sz="2400" dirty="0">
              <a:latin typeface="Roboto Mono"/>
              <a:ea typeface="Roboto Mono"/>
              <a:cs typeface="Roboto Mono"/>
              <a:sym typeface="Roboto Mono"/>
            </a:endParaRPr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Font typeface="Roboto Mono"/>
              <a:buChar char="●"/>
            </a:pPr>
            <a:r>
              <a:rPr lang="sk" sz="2400" dirty="0">
                <a:latin typeface="Roboto Mono"/>
                <a:ea typeface="Roboto Mono"/>
                <a:cs typeface="Roboto Mono"/>
                <a:sym typeface="Roboto Mono"/>
              </a:rPr>
              <a:t>38,16 метров</a:t>
            </a:r>
            <a:endParaRPr sz="2400" dirty="0">
              <a:latin typeface="Roboto Mono"/>
              <a:ea typeface="Roboto Mono"/>
              <a:cs typeface="Roboto Mono"/>
              <a:sym typeface="Roboto Mono"/>
            </a:endParaRPr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Font typeface="Roboto Mono"/>
              <a:buChar char="●"/>
            </a:pPr>
            <a:r>
              <a:rPr lang="sk" sz="2400" dirty="0">
                <a:latin typeface="Roboto Mono"/>
                <a:ea typeface="Roboto Mono"/>
                <a:cs typeface="Roboto Mono"/>
                <a:sym typeface="Roboto Mono"/>
              </a:rPr>
              <a:t>вершина наклонена на 99 см по сравнению с основанием</a:t>
            </a:r>
            <a:endParaRPr sz="2400" dirty="0">
              <a:latin typeface="Roboto Mono"/>
              <a:ea typeface="Roboto Mono"/>
              <a:cs typeface="Roboto Mono"/>
              <a:sym typeface="Roboto Mono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" name="Google Shape;81;p16"/>
          <p:cNvPicPr preferRelativeResize="0"/>
          <p:nvPr/>
        </p:nvPicPr>
        <p:blipFill rotWithShape="1">
          <a:blip r:embed="rId3">
            <a:alphaModFix/>
          </a:blip>
          <a:srcRect l="11873" r="28127"/>
          <a:stretch/>
        </p:blipFill>
        <p:spPr>
          <a:xfrm>
            <a:off x="5443900" y="741175"/>
            <a:ext cx="2929026" cy="3661125"/>
          </a:xfrm>
          <a:prstGeom prst="rect">
            <a:avLst/>
          </a:prstGeom>
          <a:noFill/>
          <a:ln w="762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82" name="Google Shape;82;p16"/>
          <p:cNvSpPr/>
          <p:nvPr/>
        </p:nvSpPr>
        <p:spPr>
          <a:xfrm rot="10800000">
            <a:off x="7530500" y="362850"/>
            <a:ext cx="1035300" cy="1116300"/>
          </a:xfrm>
          <a:prstGeom prst="rtTriangle">
            <a:avLst/>
          </a:prstGeom>
          <a:solidFill>
            <a:srgbClr val="FFFF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83;p16"/>
          <p:cNvSpPr/>
          <p:nvPr/>
        </p:nvSpPr>
        <p:spPr>
          <a:xfrm>
            <a:off x="5195200" y="3648400"/>
            <a:ext cx="1035300" cy="1116300"/>
          </a:xfrm>
          <a:prstGeom prst="rtTriangle">
            <a:avLst/>
          </a:prstGeom>
          <a:solidFill>
            <a:srgbClr val="FFFF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84;p16"/>
          <p:cNvSpPr/>
          <p:nvPr/>
        </p:nvSpPr>
        <p:spPr>
          <a:xfrm>
            <a:off x="497550" y="497475"/>
            <a:ext cx="4437504" cy="1048950"/>
          </a:xfrm>
          <a:prstGeom prst="flowChartDocument">
            <a:avLst/>
          </a:prstGeom>
          <a:solidFill>
            <a:srgbClr val="FFFF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sk" sz="3300">
                <a:latin typeface="Comfortaa"/>
                <a:ea typeface="Comfortaa"/>
                <a:cs typeface="Comfortaa"/>
                <a:sym typeface="Comfortaa"/>
              </a:rPr>
              <a:t>Cинагога</a:t>
            </a:r>
            <a:endParaRPr sz="3300"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85" name="Google Shape;85;p16"/>
          <p:cNvSpPr/>
          <p:nvPr/>
        </p:nvSpPr>
        <p:spPr>
          <a:xfrm>
            <a:off x="537875" y="1882600"/>
            <a:ext cx="4316400" cy="29046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457200" lvl="0" indent="-349250" algn="l" rtl="0">
              <a:spcBef>
                <a:spcPts val="0"/>
              </a:spcBef>
              <a:spcAft>
                <a:spcPts val="0"/>
              </a:spcAft>
              <a:buSzPts val="1900"/>
              <a:buFont typeface="Roboto Mono"/>
              <a:buChar char="●"/>
            </a:pPr>
            <a:r>
              <a:rPr lang="ru-RU" sz="1900" dirty="0">
                <a:latin typeface="Roboto Mono"/>
                <a:ea typeface="Roboto Mono"/>
                <a:cs typeface="Roboto Mono"/>
                <a:sym typeface="Roboto Mono"/>
              </a:rPr>
              <a:t>в</a:t>
            </a:r>
            <a:r>
              <a:rPr lang="sk" sz="1900" dirty="0" smtClean="0">
                <a:latin typeface="Roboto Mono"/>
                <a:ea typeface="Roboto Mono"/>
                <a:cs typeface="Roboto Mono"/>
                <a:sym typeface="Roboto Mono"/>
              </a:rPr>
              <a:t> </a:t>
            </a:r>
            <a:r>
              <a:rPr lang="sk" sz="1900" dirty="0">
                <a:latin typeface="Roboto Mono"/>
                <a:ea typeface="Roboto Mono"/>
                <a:cs typeface="Roboto Mono"/>
                <a:sym typeface="Roboto Mono"/>
              </a:rPr>
              <a:t>1683 году более 200 евреев прибыли из Моравии </a:t>
            </a:r>
            <a:r>
              <a:rPr lang="sk" sz="1900" dirty="0" smtClean="0">
                <a:latin typeface="Roboto Mono"/>
                <a:ea typeface="Roboto Mono"/>
                <a:cs typeface="Roboto Mono"/>
                <a:sym typeface="Roboto Mono"/>
              </a:rPr>
              <a:t>в</a:t>
            </a:r>
            <a:r>
              <a:rPr lang="ru-RU" sz="1900" dirty="0" smtClean="0">
                <a:solidFill>
                  <a:schemeClr val="tx1"/>
                </a:solidFill>
                <a:latin typeface="Roboto Mono"/>
                <a:ea typeface="Roboto Mono"/>
                <a:cs typeface="Roboto Mono"/>
                <a:sym typeface="Roboto Mono"/>
              </a:rPr>
              <a:t>о</a:t>
            </a:r>
            <a:r>
              <a:rPr lang="sk" sz="1900" dirty="0" smtClean="0">
                <a:latin typeface="Roboto Mono"/>
                <a:ea typeface="Roboto Mono"/>
                <a:cs typeface="Roboto Mono"/>
                <a:sym typeface="Roboto Mono"/>
              </a:rPr>
              <a:t> </a:t>
            </a:r>
            <a:r>
              <a:rPr lang="sk" sz="1900" dirty="0">
                <a:latin typeface="Roboto Mono"/>
                <a:ea typeface="Roboto Mono"/>
                <a:cs typeface="Roboto Mono"/>
                <a:sym typeface="Roboto Mono"/>
              </a:rPr>
              <a:t>Врбове</a:t>
            </a:r>
            <a:endParaRPr sz="1900" dirty="0">
              <a:latin typeface="Roboto Mono"/>
              <a:ea typeface="Roboto Mono"/>
              <a:cs typeface="Roboto Mono"/>
              <a:sym typeface="Roboto Mono"/>
            </a:endParaRPr>
          </a:p>
          <a:p>
            <a:pPr marL="457200" lvl="0" indent="-349250" algn="l" rtl="0">
              <a:spcBef>
                <a:spcPts val="0"/>
              </a:spcBef>
              <a:spcAft>
                <a:spcPts val="0"/>
              </a:spcAft>
              <a:buSzPts val="1900"/>
              <a:buFont typeface="Roboto Mono"/>
              <a:buChar char="●"/>
            </a:pPr>
            <a:r>
              <a:rPr lang="sk" sz="1900" dirty="0">
                <a:latin typeface="Roboto Mono"/>
                <a:ea typeface="Roboto Mono"/>
                <a:cs typeface="Roboto Mono"/>
                <a:sym typeface="Roboto Mono"/>
              </a:rPr>
              <a:t>в 1731 году они создали религиозную общину</a:t>
            </a:r>
            <a:endParaRPr sz="1900" dirty="0">
              <a:latin typeface="Roboto Mono"/>
              <a:ea typeface="Roboto Mono"/>
              <a:cs typeface="Roboto Mono"/>
              <a:sym typeface="Roboto Mono"/>
            </a:endParaRPr>
          </a:p>
          <a:p>
            <a:pPr marL="457200" lvl="0" indent="-349250" algn="l" rtl="0">
              <a:spcBef>
                <a:spcPts val="0"/>
              </a:spcBef>
              <a:spcAft>
                <a:spcPts val="0"/>
              </a:spcAft>
              <a:buSzPts val="1900"/>
              <a:buFont typeface="Roboto Mono"/>
              <a:buChar char="●"/>
            </a:pPr>
            <a:r>
              <a:rPr lang="sk" sz="1900" dirty="0">
                <a:latin typeface="Roboto Mono"/>
                <a:ea typeface="Roboto Mono"/>
                <a:cs typeface="Roboto Mono"/>
                <a:sym typeface="Roboto Mono"/>
              </a:rPr>
              <a:t>построил</a:t>
            </a:r>
            <a:r>
              <a:rPr lang="sk" sz="1900" dirty="0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и</a:t>
            </a:r>
            <a:r>
              <a:rPr lang="sk" sz="1900" dirty="0">
                <a:latin typeface="Roboto Mono"/>
                <a:ea typeface="Roboto Mono"/>
                <a:cs typeface="Roboto Mono"/>
                <a:sym typeface="Roboto Mono"/>
              </a:rPr>
              <a:t> синагогу</a:t>
            </a:r>
            <a:endParaRPr sz="1900" dirty="0">
              <a:latin typeface="Roboto Mono"/>
              <a:ea typeface="Roboto Mono"/>
              <a:cs typeface="Roboto Mono"/>
              <a:sym typeface="Roboto Mono"/>
            </a:endParaRPr>
          </a:p>
          <a:p>
            <a:pPr marL="457200" lvl="0" indent="-3492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Roboto Mono"/>
              <a:buChar char="●"/>
            </a:pPr>
            <a:r>
              <a:rPr lang="ru-RU" sz="1900" dirty="0">
                <a:solidFill>
                  <a:schemeClr val="tx1"/>
                </a:solidFill>
                <a:latin typeface="Roboto Mono"/>
                <a:ea typeface="Roboto Mono"/>
                <a:cs typeface="Roboto Mono"/>
                <a:sym typeface="Roboto Mono"/>
              </a:rPr>
              <a:t>т</a:t>
            </a:r>
            <a:r>
              <a:rPr lang="ru-RU" sz="1900" dirty="0" smtClean="0">
                <a:solidFill>
                  <a:schemeClr val="tx1"/>
                </a:solidFill>
                <a:latin typeface="Roboto Mono"/>
                <a:ea typeface="Roboto Mono"/>
                <a:cs typeface="Roboto Mono"/>
                <a:sym typeface="Roboto Mono"/>
              </a:rPr>
              <a:t>ам</a:t>
            </a:r>
            <a:r>
              <a:rPr lang="ru-RU" sz="1900" dirty="0" smtClean="0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 </a:t>
            </a:r>
            <a:r>
              <a:rPr lang="sk" sz="1900" dirty="0" smtClean="0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был склад </a:t>
            </a:r>
            <a:r>
              <a:rPr lang="sk" sz="1900" dirty="0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для зерна, позже </a:t>
            </a:r>
            <a:r>
              <a:rPr lang="ru-RU" sz="1900" dirty="0" smtClean="0">
                <a:solidFill>
                  <a:schemeClr val="tx1"/>
                </a:solidFill>
                <a:latin typeface="Roboto Mono"/>
                <a:ea typeface="Roboto Mono"/>
                <a:cs typeface="Roboto Mono"/>
                <a:sym typeface="Roboto Mono"/>
              </a:rPr>
              <a:t>склад</a:t>
            </a:r>
            <a:r>
              <a:rPr lang="ru-RU" sz="1900" b="1" dirty="0" smtClean="0">
                <a:solidFill>
                  <a:srgbClr val="FF0000"/>
                </a:solidFill>
                <a:latin typeface="Roboto Mono"/>
                <a:ea typeface="Roboto Mono"/>
                <a:cs typeface="Roboto Mono"/>
                <a:sym typeface="Roboto Mono"/>
              </a:rPr>
              <a:t> </a:t>
            </a:r>
            <a:r>
              <a:rPr lang="sk" sz="1900" dirty="0" smtClean="0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текстильной </a:t>
            </a:r>
            <a:r>
              <a:rPr lang="sk" sz="1900" dirty="0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продукции</a:t>
            </a:r>
            <a:endParaRPr sz="1900" dirty="0">
              <a:latin typeface="Roboto Mono"/>
              <a:ea typeface="Roboto Mono"/>
              <a:cs typeface="Roboto Mono"/>
              <a:sym typeface="Roboto Mono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" name="Google Shape;90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455973" y="497475"/>
            <a:ext cx="2773649" cy="3986824"/>
          </a:xfrm>
          <a:prstGeom prst="rect">
            <a:avLst/>
          </a:prstGeom>
          <a:noFill/>
          <a:ln w="762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91" name="Google Shape;91;p17"/>
          <p:cNvSpPr/>
          <p:nvPr/>
        </p:nvSpPr>
        <p:spPr>
          <a:xfrm rot="10800000">
            <a:off x="7530500" y="362850"/>
            <a:ext cx="1035300" cy="1116300"/>
          </a:xfrm>
          <a:prstGeom prst="rtTriangle">
            <a:avLst/>
          </a:prstGeom>
          <a:solidFill>
            <a:srgbClr val="FFFF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92;p17"/>
          <p:cNvSpPr/>
          <p:nvPr/>
        </p:nvSpPr>
        <p:spPr>
          <a:xfrm>
            <a:off x="5195200" y="3648400"/>
            <a:ext cx="1035300" cy="1116300"/>
          </a:xfrm>
          <a:prstGeom prst="rtTriangle">
            <a:avLst/>
          </a:prstGeom>
          <a:solidFill>
            <a:srgbClr val="FFFF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93;p17"/>
          <p:cNvSpPr/>
          <p:nvPr/>
        </p:nvSpPr>
        <p:spPr>
          <a:xfrm>
            <a:off x="372495" y="255738"/>
            <a:ext cx="4437504" cy="1048950"/>
          </a:xfrm>
          <a:prstGeom prst="flowChartDocument">
            <a:avLst/>
          </a:prstGeom>
          <a:solidFill>
            <a:srgbClr val="FFFF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sk" sz="2800" dirty="0">
                <a:latin typeface="Comfortaa"/>
                <a:ea typeface="Comfortaa"/>
                <a:cs typeface="Comfortaa"/>
                <a:sym typeface="Comfortaa"/>
              </a:rPr>
              <a:t>Мориц </a:t>
            </a:r>
            <a:r>
              <a:rPr lang="sk" sz="2800" dirty="0" smtClean="0">
                <a:latin typeface="Comfortaa"/>
                <a:ea typeface="Comfortaa"/>
                <a:cs typeface="Comfortaa"/>
                <a:sym typeface="Comfortaa"/>
              </a:rPr>
              <a:t>Бен</a:t>
            </a:r>
            <a:r>
              <a:rPr lang="ru-RU" sz="2800">
                <a:latin typeface="Comfortaa"/>
                <a:ea typeface="Comfortaa"/>
                <a:cs typeface="Comfortaa"/>
                <a:sym typeface="Comfortaa"/>
              </a:rPr>
              <a:t>ё</a:t>
            </a:r>
            <a:r>
              <a:rPr lang="sk" sz="2800" smtClean="0">
                <a:latin typeface="Comfortaa"/>
                <a:ea typeface="Comfortaa"/>
                <a:cs typeface="Comfortaa"/>
                <a:sym typeface="Comfortaa"/>
              </a:rPr>
              <a:t>вский</a:t>
            </a:r>
            <a:endParaRPr sz="2800" dirty="0"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94" name="Google Shape;94;p17"/>
          <p:cNvSpPr/>
          <p:nvPr/>
        </p:nvSpPr>
        <p:spPr>
          <a:xfrm>
            <a:off x="194889" y="1546425"/>
            <a:ext cx="4792717" cy="3435478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438150" lvl="0" indent="-342900">
              <a:buSzPts val="2100"/>
              <a:buFont typeface="Arial" panose="020B0604020202020204" pitchFamily="34" charset="0"/>
              <a:buChar char="•"/>
            </a:pPr>
            <a:r>
              <a:rPr lang="ru-RU" sz="2000" dirty="0">
                <a:latin typeface="Roboto Mono"/>
                <a:ea typeface="Roboto Mono"/>
                <a:cs typeface="Roboto Mono"/>
                <a:sym typeface="Roboto Mono"/>
              </a:rPr>
              <a:t>с</a:t>
            </a:r>
            <a:r>
              <a:rPr lang="ru-RU" sz="2000" dirty="0" smtClean="0">
                <a:latin typeface="Roboto Mono"/>
                <a:ea typeface="Roboto Mono"/>
                <a:cs typeface="Roboto Mono"/>
                <a:sym typeface="Roboto Mono"/>
              </a:rPr>
              <a:t>ловацкий </a:t>
            </a:r>
            <a:r>
              <a:rPr lang="ru-RU" sz="2000" dirty="0">
                <a:latin typeface="Roboto Mono"/>
                <a:ea typeface="Roboto Mono"/>
                <a:cs typeface="Roboto Mono"/>
                <a:sym typeface="Roboto Mono"/>
              </a:rPr>
              <a:t>первооткрыватель, писатель, искатель </a:t>
            </a:r>
            <a:r>
              <a:rPr lang="ru-RU" sz="2000" dirty="0" smtClean="0">
                <a:latin typeface="Roboto Mono"/>
                <a:ea typeface="Roboto Mono"/>
                <a:cs typeface="Roboto Mono"/>
                <a:sym typeface="Roboto Mono"/>
              </a:rPr>
              <a:t>приключений</a:t>
            </a:r>
          </a:p>
          <a:p>
            <a:pPr marL="438150" lvl="0" indent="-342900">
              <a:buSzPts val="2100"/>
              <a:buFont typeface="Arial" panose="020B0604020202020204" pitchFamily="34" charset="0"/>
              <a:buChar char="•"/>
            </a:pPr>
            <a:r>
              <a:rPr lang="sk" sz="2000" dirty="0" smtClean="0">
                <a:latin typeface="Roboto Mono"/>
                <a:ea typeface="Roboto Mono"/>
                <a:cs typeface="Roboto Mono"/>
                <a:sym typeface="Roboto Mono"/>
              </a:rPr>
              <a:t>король </a:t>
            </a:r>
            <a:r>
              <a:rPr lang="sk" sz="2000" dirty="0">
                <a:latin typeface="Roboto Mono"/>
                <a:ea typeface="Roboto Mono"/>
                <a:cs typeface="Roboto Mono"/>
                <a:sym typeface="Roboto Mono"/>
              </a:rPr>
              <a:t>Мадагаскара</a:t>
            </a:r>
            <a:endParaRPr sz="2000" dirty="0">
              <a:latin typeface="Roboto Mono"/>
              <a:ea typeface="Roboto Mono"/>
              <a:cs typeface="Roboto Mono"/>
              <a:sym typeface="Roboto Mono"/>
            </a:endParaRPr>
          </a:p>
          <a:p>
            <a:pPr marL="457200" lvl="0" indent="-361950" algn="l" rtl="0">
              <a:spcBef>
                <a:spcPts val="0"/>
              </a:spcBef>
              <a:spcAft>
                <a:spcPts val="0"/>
              </a:spcAft>
              <a:buSzPts val="2100"/>
              <a:buFont typeface="Arial" panose="020B0604020202020204" pitchFamily="34" charset="0"/>
              <a:buChar char="•"/>
            </a:pPr>
            <a:r>
              <a:rPr lang="sk" sz="2000" dirty="0">
                <a:latin typeface="Roboto Mono"/>
                <a:ea typeface="Roboto Mono"/>
                <a:cs typeface="Roboto Mono"/>
                <a:sym typeface="Roboto Mono"/>
              </a:rPr>
              <a:t>первый гражданин </a:t>
            </a:r>
            <a:r>
              <a:rPr lang="sk" sz="2000" dirty="0" smtClean="0">
                <a:latin typeface="Roboto Mono"/>
                <a:ea typeface="Roboto Mono"/>
                <a:cs typeface="Roboto Mono"/>
                <a:sym typeface="Roboto Mono"/>
              </a:rPr>
              <a:t>Европы,</a:t>
            </a:r>
            <a:r>
              <a:rPr lang="ru-RU" sz="2000" dirty="0" smtClean="0">
                <a:solidFill>
                  <a:schemeClr val="tx1"/>
                </a:solidFill>
                <a:latin typeface="Roboto Mono"/>
                <a:ea typeface="Roboto Mono"/>
                <a:cs typeface="Roboto Mono"/>
                <a:sym typeface="Roboto Mono"/>
              </a:rPr>
              <a:t>проплывший</a:t>
            </a:r>
            <a:r>
              <a:rPr lang="ru-RU" sz="2000" dirty="0" smtClean="0">
                <a:latin typeface="Roboto Mono"/>
                <a:ea typeface="Roboto Mono"/>
                <a:cs typeface="Roboto Mono"/>
                <a:sym typeface="Roboto Mono"/>
              </a:rPr>
              <a:t> </a:t>
            </a:r>
            <a:r>
              <a:rPr lang="sk" sz="2000" dirty="0" smtClean="0">
                <a:latin typeface="Roboto Mono"/>
                <a:ea typeface="Roboto Mono"/>
                <a:cs typeface="Roboto Mono"/>
                <a:sym typeface="Roboto Mono"/>
              </a:rPr>
              <a:t>по </a:t>
            </a:r>
            <a:r>
              <a:rPr lang="sk" sz="2000" dirty="0">
                <a:latin typeface="Roboto Mono"/>
                <a:ea typeface="Roboto Mono"/>
                <a:cs typeface="Roboto Mono"/>
                <a:sym typeface="Roboto Mono"/>
              </a:rPr>
              <a:t>северной части Тихого океана</a:t>
            </a:r>
            <a:endParaRPr sz="2000" dirty="0">
              <a:latin typeface="Roboto Mono"/>
              <a:ea typeface="Roboto Mono"/>
              <a:cs typeface="Roboto Mono"/>
              <a:sym typeface="Roboto Mono"/>
            </a:endParaRPr>
          </a:p>
          <a:p>
            <a:pPr marL="457200" lvl="0" indent="-361950" algn="l" rtl="0">
              <a:spcBef>
                <a:spcPts val="0"/>
              </a:spcBef>
              <a:spcAft>
                <a:spcPts val="0"/>
              </a:spcAft>
              <a:buSzPts val="2100"/>
              <a:buFont typeface="Arial" panose="020B0604020202020204" pitchFamily="34" charset="0"/>
              <a:buChar char="•"/>
            </a:pPr>
            <a:r>
              <a:rPr lang="sk" sz="2000" dirty="0">
                <a:latin typeface="Roboto Mono"/>
                <a:ea typeface="Roboto Mono"/>
                <a:cs typeface="Roboto Mono"/>
                <a:sym typeface="Roboto Mono"/>
              </a:rPr>
              <a:t>родился </a:t>
            </a:r>
            <a:r>
              <a:rPr lang="sk" sz="2000" dirty="0" smtClean="0">
                <a:latin typeface="Roboto Mono"/>
                <a:ea typeface="Roboto Mono"/>
                <a:cs typeface="Roboto Mono"/>
                <a:sym typeface="Roboto Mono"/>
              </a:rPr>
              <a:t>в</a:t>
            </a:r>
            <a:r>
              <a:rPr lang="ru-RU" sz="2000" dirty="0" smtClean="0">
                <a:solidFill>
                  <a:schemeClr val="tx1"/>
                </a:solidFill>
                <a:latin typeface="Roboto Mono"/>
                <a:ea typeface="Roboto Mono"/>
                <a:cs typeface="Roboto Mono"/>
                <a:sym typeface="Roboto Mono"/>
              </a:rPr>
              <a:t>о</a:t>
            </a:r>
            <a:r>
              <a:rPr lang="sk" sz="2000" dirty="0" smtClean="0">
                <a:latin typeface="Roboto Mono"/>
                <a:ea typeface="Roboto Mono"/>
                <a:cs typeface="Roboto Mono"/>
                <a:sym typeface="Roboto Mono"/>
              </a:rPr>
              <a:t> Врбове</a:t>
            </a:r>
            <a:endParaRPr lang="ru-RU" sz="2000" dirty="0" smtClean="0">
              <a:latin typeface="Roboto Mono"/>
              <a:ea typeface="Roboto Mono"/>
              <a:cs typeface="Roboto Mono"/>
              <a:sym typeface="Roboto Mono"/>
            </a:endParaRPr>
          </a:p>
          <a:p>
            <a:pPr marL="457200" lvl="0" indent="-361950">
              <a:buSzPts val="2100"/>
              <a:buFont typeface="Arial" panose="020B0604020202020204" pitchFamily="34" charset="0"/>
              <a:buChar char="•"/>
            </a:pPr>
            <a:r>
              <a:rPr lang="ru-RU" sz="2000" dirty="0">
                <a:latin typeface="Roboto Mono"/>
                <a:ea typeface="Roboto Mono"/>
                <a:cs typeface="Roboto Mono"/>
                <a:sym typeface="Roboto Mono"/>
              </a:rPr>
              <a:t>его усадьба находится во </a:t>
            </a:r>
            <a:r>
              <a:rPr lang="ru-RU" sz="2000" dirty="0" err="1" smtClean="0">
                <a:latin typeface="Roboto Mono"/>
                <a:ea typeface="Roboto Mono"/>
                <a:cs typeface="Roboto Mono"/>
                <a:sym typeface="Roboto Mono"/>
              </a:rPr>
              <a:t>Врбове</a:t>
            </a:r>
            <a:endParaRPr lang="ru-RU" sz="2000" dirty="0">
              <a:latin typeface="Roboto Mono"/>
              <a:ea typeface="Roboto Mono"/>
              <a:cs typeface="Roboto Mono"/>
              <a:sym typeface="Roboto Mono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9" name="Google Shape;99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452050" y="700875"/>
            <a:ext cx="2901250" cy="3633950"/>
          </a:xfrm>
          <a:prstGeom prst="rect">
            <a:avLst/>
          </a:prstGeom>
          <a:noFill/>
          <a:ln>
            <a:noFill/>
          </a:ln>
        </p:spPr>
      </p:pic>
      <p:sp>
        <p:nvSpPr>
          <p:cNvPr id="100" name="Google Shape;100;p18"/>
          <p:cNvSpPr/>
          <p:nvPr/>
        </p:nvSpPr>
        <p:spPr>
          <a:xfrm rot="10800000">
            <a:off x="7530500" y="362850"/>
            <a:ext cx="1035300" cy="1116300"/>
          </a:xfrm>
          <a:prstGeom prst="rtTriangle">
            <a:avLst/>
          </a:prstGeom>
          <a:solidFill>
            <a:srgbClr val="FFFF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" name="Google Shape;101;p18"/>
          <p:cNvSpPr/>
          <p:nvPr/>
        </p:nvSpPr>
        <p:spPr>
          <a:xfrm>
            <a:off x="5195200" y="3648400"/>
            <a:ext cx="1035300" cy="1116300"/>
          </a:xfrm>
          <a:prstGeom prst="rtTriangle">
            <a:avLst/>
          </a:prstGeom>
          <a:solidFill>
            <a:srgbClr val="FFFF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2;p18"/>
          <p:cNvSpPr/>
          <p:nvPr/>
        </p:nvSpPr>
        <p:spPr>
          <a:xfrm>
            <a:off x="497550" y="497475"/>
            <a:ext cx="4437504" cy="1048950"/>
          </a:xfrm>
          <a:prstGeom prst="flowChartDocument">
            <a:avLst/>
          </a:prstGeom>
          <a:solidFill>
            <a:srgbClr val="FFFF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800" dirty="0" smtClean="0">
                <a:latin typeface="Comfortaa"/>
                <a:ea typeface="Comfortaa"/>
                <a:cs typeface="Comfortaa"/>
                <a:sym typeface="Comfortaa"/>
              </a:rPr>
              <a:t>Ян </a:t>
            </a:r>
            <a:r>
              <a:rPr lang="ru-RU" sz="2800" dirty="0" err="1" smtClean="0">
                <a:latin typeface="Comfortaa"/>
                <a:ea typeface="Comfortaa"/>
                <a:cs typeface="Comfortaa"/>
                <a:sym typeface="Comfortaa"/>
              </a:rPr>
              <a:t>Бальтазар</a:t>
            </a:r>
            <a:r>
              <a:rPr lang="ru-RU" sz="2800" dirty="0" smtClean="0">
                <a:latin typeface="Comfortaa"/>
                <a:ea typeface="Comfortaa"/>
                <a:cs typeface="Comfortaa"/>
                <a:sym typeface="Comfortaa"/>
              </a:rPr>
              <a:t> </a:t>
            </a:r>
            <a:r>
              <a:rPr lang="ru-RU" sz="2800" dirty="0" err="1" smtClean="0">
                <a:latin typeface="Comfortaa"/>
                <a:ea typeface="Comfortaa"/>
                <a:cs typeface="Comfortaa"/>
                <a:sym typeface="Comfortaa"/>
              </a:rPr>
              <a:t>Магин</a:t>
            </a:r>
            <a:endParaRPr sz="2800" dirty="0"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103" name="Google Shape;103;p18"/>
          <p:cNvSpPr/>
          <p:nvPr/>
        </p:nvSpPr>
        <p:spPr>
          <a:xfrm>
            <a:off x="537875" y="1882600"/>
            <a:ext cx="4316400" cy="29046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457200" lvl="0" indent="-361950" algn="l" rtl="0">
              <a:spcBef>
                <a:spcPts val="0"/>
              </a:spcBef>
              <a:spcAft>
                <a:spcPts val="0"/>
              </a:spcAft>
              <a:buSzPts val="2100"/>
              <a:buFont typeface="Roboto Mono"/>
              <a:buChar char="●"/>
            </a:pPr>
            <a:r>
              <a:rPr lang="ru-RU" sz="2100" dirty="0">
                <a:latin typeface="Roboto Mono"/>
                <a:ea typeface="Roboto Mono"/>
                <a:cs typeface="Roboto Mono"/>
                <a:sym typeface="Roboto Mono"/>
              </a:rPr>
              <a:t>с</a:t>
            </a:r>
            <a:r>
              <a:rPr lang="sk" sz="2100" dirty="0" smtClean="0">
                <a:latin typeface="Roboto Mono"/>
                <a:ea typeface="Roboto Mono"/>
                <a:cs typeface="Roboto Mono"/>
                <a:sym typeface="Roboto Mono"/>
              </a:rPr>
              <a:t>ловацкий </a:t>
            </a:r>
            <a:r>
              <a:rPr lang="sk" sz="2100" dirty="0">
                <a:latin typeface="Roboto Mono"/>
                <a:ea typeface="Roboto Mono"/>
                <a:cs typeface="Roboto Mono"/>
                <a:sym typeface="Roboto Mono"/>
              </a:rPr>
              <a:t>поэт и историк</a:t>
            </a:r>
            <a:endParaRPr sz="2100" dirty="0">
              <a:latin typeface="Roboto Mono"/>
              <a:ea typeface="Roboto Mono"/>
              <a:cs typeface="Roboto Mono"/>
              <a:sym typeface="Roboto Mono"/>
            </a:endParaRPr>
          </a:p>
          <a:p>
            <a:pPr marL="457200" lvl="0" indent="-361950" algn="l" rtl="0">
              <a:spcBef>
                <a:spcPts val="0"/>
              </a:spcBef>
              <a:spcAft>
                <a:spcPts val="0"/>
              </a:spcAft>
              <a:buSzPts val="2100"/>
              <a:buFont typeface="Roboto Mono"/>
              <a:buChar char="●"/>
            </a:pPr>
            <a:r>
              <a:rPr lang="sk" sz="2100" dirty="0">
                <a:latin typeface="Roboto Mono"/>
                <a:ea typeface="Roboto Mono"/>
                <a:cs typeface="Roboto Mono"/>
                <a:sym typeface="Roboto Mono"/>
              </a:rPr>
              <a:t>автор первой письменной национальной защиты словаков</a:t>
            </a:r>
            <a:endParaRPr sz="2100" dirty="0">
              <a:latin typeface="Roboto Mono"/>
              <a:ea typeface="Roboto Mono"/>
              <a:cs typeface="Roboto Mono"/>
              <a:sym typeface="Roboto Mono"/>
            </a:endParaRPr>
          </a:p>
          <a:p>
            <a:pPr marL="457200" lvl="0" indent="-3619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Roboto Mono"/>
              <a:buChar char="●"/>
            </a:pPr>
            <a:r>
              <a:rPr lang="sk" sz="2100" dirty="0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родился </a:t>
            </a:r>
            <a:r>
              <a:rPr lang="sk" sz="2100" dirty="0" smtClean="0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в</a:t>
            </a:r>
            <a:r>
              <a:rPr lang="ru-RU" sz="2100" dirty="0" smtClean="0">
                <a:solidFill>
                  <a:schemeClr val="tx1"/>
                </a:solidFill>
                <a:latin typeface="Roboto Mono"/>
                <a:ea typeface="Roboto Mono"/>
                <a:cs typeface="Roboto Mono"/>
                <a:sym typeface="Roboto Mono"/>
              </a:rPr>
              <a:t>о</a:t>
            </a:r>
            <a:r>
              <a:rPr lang="sk" sz="2100" dirty="0" smtClean="0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 Врбове</a:t>
            </a:r>
            <a:endParaRPr sz="2100" dirty="0">
              <a:solidFill>
                <a:schemeClr val="dk1"/>
              </a:solidFill>
              <a:latin typeface="Roboto Mono"/>
              <a:ea typeface="Roboto Mono"/>
              <a:cs typeface="Roboto Mono"/>
              <a:sym typeface="Roboto Mono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19"/>
          <p:cNvSpPr/>
          <p:nvPr/>
        </p:nvSpPr>
        <p:spPr>
          <a:xfrm>
            <a:off x="1762800" y="1119125"/>
            <a:ext cx="5618400" cy="2430600"/>
          </a:xfrm>
          <a:prstGeom prst="pentagon">
            <a:avLst>
              <a:gd name="hf" fmla="val 105146"/>
              <a:gd name="vf" fmla="val 110557"/>
            </a:avLst>
          </a:prstGeom>
          <a:solidFill>
            <a:srgbClr val="FFFF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9;p19"/>
          <p:cNvSpPr/>
          <p:nvPr/>
        </p:nvSpPr>
        <p:spPr>
          <a:xfrm>
            <a:off x="1305000" y="2218500"/>
            <a:ext cx="6534000" cy="706500"/>
          </a:xfrm>
          <a:prstGeom prst="rect">
            <a:avLst/>
          </a:prstGeom>
          <a:solidFill>
            <a:srgbClr val="CFE2F3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10;p19"/>
          <p:cNvSpPr txBox="1"/>
          <p:nvPr/>
        </p:nvSpPr>
        <p:spPr>
          <a:xfrm>
            <a:off x="1112850" y="2218500"/>
            <a:ext cx="6918300" cy="70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sk" sz="4100">
                <a:latin typeface="Comfortaa"/>
                <a:ea typeface="Comfortaa"/>
                <a:cs typeface="Comfortaa"/>
                <a:sym typeface="Comfortaa"/>
              </a:rPr>
              <a:t>Спасибо за внимание</a:t>
            </a:r>
            <a:endParaRPr sz="4100">
              <a:latin typeface="Comfortaa"/>
              <a:ea typeface="Comfortaa"/>
              <a:cs typeface="Comfortaa"/>
              <a:sym typeface="Comfortaa"/>
            </a:endParaRPr>
          </a:p>
        </p:txBody>
      </p:sp>
      <p:cxnSp>
        <p:nvCxnSpPr>
          <p:cNvPr id="111" name="Google Shape;111;p19"/>
          <p:cNvCxnSpPr/>
          <p:nvPr/>
        </p:nvCxnSpPr>
        <p:spPr>
          <a:xfrm>
            <a:off x="4589575" y="1119125"/>
            <a:ext cx="1085100" cy="10851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12" name="Google Shape;112;p19"/>
          <p:cNvCxnSpPr/>
          <p:nvPr/>
        </p:nvCxnSpPr>
        <p:spPr>
          <a:xfrm flipH="1">
            <a:off x="3459075" y="1119125"/>
            <a:ext cx="1107900" cy="10965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13" name="Google Shape;113;p19"/>
          <p:cNvCxnSpPr>
            <a:stCxn id="108" idx="0"/>
            <a:endCxn id="110" idx="0"/>
          </p:cNvCxnSpPr>
          <p:nvPr/>
        </p:nvCxnSpPr>
        <p:spPr>
          <a:xfrm>
            <a:off x="4572000" y="1119125"/>
            <a:ext cx="0" cy="10995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14" name="Google Shape;114;p19"/>
          <p:cNvCxnSpPr>
            <a:endCxn id="110" idx="2"/>
          </p:cNvCxnSpPr>
          <p:nvPr/>
        </p:nvCxnSpPr>
        <p:spPr>
          <a:xfrm rot="10800000">
            <a:off x="4572000" y="2925000"/>
            <a:ext cx="6300" cy="6360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15" name="Google Shape;115;p19"/>
          <p:cNvCxnSpPr/>
          <p:nvPr/>
        </p:nvCxnSpPr>
        <p:spPr>
          <a:xfrm rot="10800000" flipH="1">
            <a:off x="4589575" y="2939200"/>
            <a:ext cx="1085100" cy="6330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16" name="Google Shape;116;p19"/>
          <p:cNvCxnSpPr/>
          <p:nvPr/>
        </p:nvCxnSpPr>
        <p:spPr>
          <a:xfrm rot="10800000">
            <a:off x="3549575" y="2939200"/>
            <a:ext cx="1028700" cy="6330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17" name="Google Shape;117;p19"/>
          <p:cNvCxnSpPr/>
          <p:nvPr/>
        </p:nvCxnSpPr>
        <p:spPr>
          <a:xfrm flipH="1">
            <a:off x="5641050" y="2068700"/>
            <a:ext cx="1718100" cy="1470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18" name="Google Shape;118;p19"/>
          <p:cNvCxnSpPr/>
          <p:nvPr/>
        </p:nvCxnSpPr>
        <p:spPr>
          <a:xfrm>
            <a:off x="1774800" y="2057400"/>
            <a:ext cx="1707000" cy="1584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19" name="Google Shape;119;p19"/>
          <p:cNvCxnSpPr/>
          <p:nvPr/>
        </p:nvCxnSpPr>
        <p:spPr>
          <a:xfrm rot="10800000" flipH="1">
            <a:off x="2871325" y="2927700"/>
            <a:ext cx="678300" cy="6558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20" name="Google Shape;120;p19"/>
          <p:cNvCxnSpPr/>
          <p:nvPr/>
        </p:nvCxnSpPr>
        <p:spPr>
          <a:xfrm rot="10800000">
            <a:off x="5697275" y="2950375"/>
            <a:ext cx="655800" cy="6105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</TotalTime>
  <Words>120</Words>
  <Application>Microsoft Office PowerPoint</Application>
  <PresentationFormat>Экран (16:9)</PresentationFormat>
  <Paragraphs>26</Paragraphs>
  <Slides>7</Slides>
  <Notes>7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2" baseType="lpstr">
      <vt:lpstr>Arial</vt:lpstr>
      <vt:lpstr>Amatic SC</vt:lpstr>
      <vt:lpstr>Roboto Mono</vt:lpstr>
      <vt:lpstr>Comfortaa</vt:lpstr>
      <vt:lpstr>Simple Light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cp:lastModifiedBy>admin</cp:lastModifiedBy>
  <cp:revision>6</cp:revision>
  <dcterms:modified xsi:type="dcterms:W3CDTF">2020-05-26T15:54:22Z</dcterms:modified>
</cp:coreProperties>
</file>