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15DD8B-3CA1-43AB-B14C-401B68B91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D14D337-A012-44C4-A65E-32B2B1C426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DF1E713-8503-49AC-B978-07760395C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9CF1-F347-4919-8AFC-03F941B4D658}" type="datetimeFigureOut">
              <a:rPr lang="sk-SK" smtClean="0"/>
              <a:t>18. 3. 2020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F52E6E6-172A-46B8-A680-9CF013C34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AC931FE-4647-4704-A57D-D09DFCE03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8EDD-4B2C-4B9E-9E03-16E9354700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02485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CD947B-B853-48B0-B15D-4113F974B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65E015B1-3E62-44DE-A4F2-AC58008DF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69CD9F2-746B-4C2C-8793-BD94B4670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9CF1-F347-4919-8AFC-03F941B4D658}" type="datetimeFigureOut">
              <a:rPr lang="sk-SK" smtClean="0"/>
              <a:t>18. 3. 2020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83518E2-A85F-441F-8774-68470D4FE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EB2A843-6753-4367-8C05-2280D2948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8EDD-4B2C-4B9E-9E03-16E9354700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725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61698545-8AA6-4462-BDA0-CBAD12D224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02365F7B-DABC-46C8-9792-58620F2C1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F1B1DFD-9FE6-44EB-84A4-F328268FE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9CF1-F347-4919-8AFC-03F941B4D658}" type="datetimeFigureOut">
              <a:rPr lang="sk-SK" smtClean="0"/>
              <a:t>18. 3. 2020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E9963DA-C697-4336-A8FB-8991E996D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D844B81-F762-4C2C-BB2F-E1CD255AF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8EDD-4B2C-4B9E-9E03-16E9354700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8186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ACE761-482D-4087-8C3C-CB9FB0E8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31F8ED9-F586-4759-8715-2FDFC9891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00EEB2F-5063-4040-9827-346EBD443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9CF1-F347-4919-8AFC-03F941B4D658}" type="datetimeFigureOut">
              <a:rPr lang="sk-SK" smtClean="0"/>
              <a:t>18. 3. 2020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1F5184F-F097-46C8-A460-20142188A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6859B1B-E7E4-45E2-88EA-525A82605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8EDD-4B2C-4B9E-9E03-16E9354700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6668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0D1E68-87FA-4C9A-BF31-DB125393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856A30C-FFDB-4F84-BB48-9AE0D729F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EA0ED0D-60A3-4B16-AFA6-A978AAD85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9CF1-F347-4919-8AFC-03F941B4D658}" type="datetimeFigureOut">
              <a:rPr lang="sk-SK" smtClean="0"/>
              <a:t>18. 3. 2020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C3B1514-5643-4274-BFA7-6CF1F182A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AAC551B-8CF9-4E86-ABAB-304D005CF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8EDD-4B2C-4B9E-9E03-16E9354700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5627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2B3F84-61D0-4EA0-95EA-BC42963DD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6C19ED6-0983-4EAA-818B-61F84D5AA2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8EB8A8E5-B261-4184-8E7C-6CE1A4B16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67DDA03-8B53-48F3-B634-DBB57D5C5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9CF1-F347-4919-8AFC-03F941B4D658}" type="datetimeFigureOut">
              <a:rPr lang="sk-SK" smtClean="0"/>
              <a:t>18. 3. 2020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ED25FDA-9A5D-4FF1-9D10-E45CC25E8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0A71290-E42A-452F-AD79-40FF2781B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8EDD-4B2C-4B9E-9E03-16E9354700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4109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93A841-863B-4906-ADAB-3663542ED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A755765-A7C3-4FED-82AF-E234610FF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57B3F14-248C-4BCE-A94F-A6952CB19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8B6FFB6-1A8A-43A5-95AC-EDA6590E2B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DE3C1207-7F88-4086-9B71-5287C75389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CEAD1A63-A3AE-4FF7-90A2-B480A07F0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9CF1-F347-4919-8AFC-03F941B4D658}" type="datetimeFigureOut">
              <a:rPr lang="sk-SK" smtClean="0"/>
              <a:t>18. 3. 2020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23758288-4451-485B-9BDB-553A88C8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7B53F7A8-F156-4DE7-97B3-9CA5AEAE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8EDD-4B2C-4B9E-9E03-16E9354700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18641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01CC31-35FF-42A3-8A1A-BA20FE1E4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5041A426-0323-49BF-A46A-36EB1C262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9CF1-F347-4919-8AFC-03F941B4D658}" type="datetimeFigureOut">
              <a:rPr lang="sk-SK" smtClean="0"/>
              <a:t>18. 3. 2020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30AE0AD-D1DC-42BF-9796-113DCD18A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FF14F87-C164-4B4E-9650-EC26A0D85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8EDD-4B2C-4B9E-9E03-16E9354700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31708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C358F2C5-13E8-4110-8498-36B1EAB6F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9CF1-F347-4919-8AFC-03F941B4D658}" type="datetimeFigureOut">
              <a:rPr lang="sk-SK" smtClean="0"/>
              <a:t>18. 3. 2020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3A8A1BB0-AAA0-4A9B-BCE9-DD6C2860C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2335E65-1E1E-4706-A2B7-19763988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8EDD-4B2C-4B9E-9E03-16E9354700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152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37B1F5-4936-4B5D-86B7-0921EB306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582DF4F-E7CC-449F-A83C-A3569323E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E82DE9E-0444-4668-B0F5-1802689A1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6BCE388-EF21-455E-BC88-20906D247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9CF1-F347-4919-8AFC-03F941B4D658}" type="datetimeFigureOut">
              <a:rPr lang="sk-SK" smtClean="0"/>
              <a:t>18. 3. 2020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A0D1A83-9344-4AEF-9191-03208B337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0AA380E-213F-4756-A7F2-3E4A12F39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8EDD-4B2C-4B9E-9E03-16E9354700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03165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B18D88-14AD-4454-9AB2-F06D725A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511FF8CD-1656-4E0A-8A8F-EDED481CA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DA07292-3308-4C9C-87C4-22AEC2A5F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BD37A3F-E8C2-4D9F-9B30-018B8DE21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9CF1-F347-4919-8AFC-03F941B4D658}" type="datetimeFigureOut">
              <a:rPr lang="sk-SK" smtClean="0"/>
              <a:t>18. 3. 2020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07493FA-881B-43CC-A477-A533F414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94948B3-546E-4EF0-AC63-F14359A0D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8EDD-4B2C-4B9E-9E03-16E9354700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50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88A3462B-174E-4487-ABE0-1FCD171E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8547575-1E64-4367-A1CE-8B611A7C5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D293360-81F6-4C53-A067-34F8A9883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99CF1-F347-4919-8AFC-03F941B4D658}" type="datetimeFigureOut">
              <a:rPr lang="sk-SK" smtClean="0"/>
              <a:t>18. 3. 2020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D819490-F900-49D6-8B5E-4E18E25A57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32EC006-9958-47D2-81DF-2D5ADD736A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28EDD-4B2C-4B9E-9E03-16E9354700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8242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ok 7" descr="Obrázok, na ktorom je kreslenie&#10;&#10;Automaticky generovaný popis">
            <a:extLst>
              <a:ext uri="{FF2B5EF4-FFF2-40B4-BE49-F238E27FC236}">
                <a16:creationId xmlns:a16="http://schemas.microsoft.com/office/drawing/2014/main" id="{743A3460-7A03-4593-BD0D-A99D1F5F4D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921"/>
          <a:stretch/>
        </p:blipFill>
        <p:spPr>
          <a:xfrm>
            <a:off x="101662" y="202512"/>
            <a:ext cx="5561226" cy="59378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D078AED-1A06-4D9B-AFD8-7D3FA6899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3157" y="1525912"/>
            <a:ext cx="5217181" cy="2011267"/>
          </a:xfrm>
        </p:spPr>
        <p:txBody>
          <a:bodyPr anchor="t">
            <a:normAutofit/>
          </a:bodyPr>
          <a:lstStyle/>
          <a:p>
            <a:pPr algn="l"/>
            <a:r>
              <a:rPr lang="sk-SK" sz="12500" b="1" dirty="0">
                <a:solidFill>
                  <a:srgbClr val="000000"/>
                </a:solidFill>
                <a:latin typeface="KodchiangUPC" panose="02020603050405020304" pitchFamily="18" charset="-34"/>
                <a:ea typeface="DFKai-SB" panose="03000509000000000000" pitchFamily="65" charset="-120"/>
                <a:cs typeface="KodchiangUPC" panose="02020603050405020304" pitchFamily="18" charset="-34"/>
              </a:rPr>
              <a:t>COBALT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84930FA-48E3-45D5-93EE-F0ED9493A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4784" y="3009584"/>
            <a:ext cx="4711745" cy="838831"/>
          </a:xfrm>
        </p:spPr>
        <p:txBody>
          <a:bodyPr anchor="b">
            <a:normAutofit/>
          </a:bodyPr>
          <a:lstStyle/>
          <a:p>
            <a:pPr algn="l"/>
            <a:r>
              <a:rPr lang="sk-SK" sz="3600" dirty="0">
                <a:solidFill>
                  <a:srgbClr val="000000"/>
                </a:solidFill>
                <a:latin typeface="KodchiangUPC" panose="02020603050405020304" pitchFamily="18" charset="-34"/>
                <a:ea typeface="DFKai-SB" panose="03000509000000000000" pitchFamily="65" charset="-120"/>
                <a:cs typeface="KodchiangUPC" panose="02020603050405020304" pitchFamily="18" charset="-34"/>
              </a:rPr>
              <a:t>Adela Zemková</a:t>
            </a:r>
          </a:p>
        </p:txBody>
      </p:sp>
    </p:spTree>
    <p:extLst>
      <p:ext uri="{BB962C8B-B14F-4D97-AF65-F5344CB8AC3E}">
        <p14:creationId xmlns:p14="http://schemas.microsoft.com/office/powerpoint/2010/main" val="513381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61F06A-9C6B-48CD-AB65-34567B765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b="1" dirty="0">
                <a:latin typeface="KodchiangUPC" panose="02020603050405020304" pitchFamily="18" charset="-34"/>
                <a:cs typeface="KodchiangUPC" panose="02020603050405020304" pitchFamily="18" charset="-34"/>
              </a:rPr>
              <a:t>Basic information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639A8D1-3F83-4D51-9CA1-365C7D6B1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symbol Co</a:t>
            </a:r>
            <a:r>
              <a:rPr lang="sk-SK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atomic number 27</a:t>
            </a:r>
            <a:endParaRPr lang="sk-SK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/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transitional metal of Group 9 (VIII B)</a:t>
            </a:r>
            <a:endParaRPr lang="sk-SK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/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solid, crystal structure </a:t>
            </a:r>
            <a:endParaRPr lang="sk-SK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/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lustrous, silvery-blue, ferromagnetic </a:t>
            </a:r>
            <a:endParaRPr lang="sk-SK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/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resistant to corrosion</a:t>
            </a:r>
            <a:endParaRPr lang="sk-SK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/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relatively unreactive </a:t>
            </a:r>
            <a:endParaRPr lang="sk-SK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/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carcinogenic in large doses  </a:t>
            </a:r>
            <a:endParaRPr lang="sk-SK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sk-SK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B52B03A6-5A20-43D8-A38C-7B1E823C4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1"/>
          <a:stretch/>
        </p:blipFill>
        <p:spPr>
          <a:xfrm>
            <a:off x="9190446" y="435179"/>
            <a:ext cx="2714171" cy="3701143"/>
          </a:xfrm>
          <a:prstGeom prst="rect">
            <a:avLst/>
          </a:prstGeom>
        </p:spPr>
      </p:pic>
      <p:pic>
        <p:nvPicPr>
          <p:cNvPr id="7" name="Obrázok 6" descr="Obrázok, na ktorom je rôzne, veľa, niekoľko, čierne&#10;&#10;Automaticky generovaný popis">
            <a:extLst>
              <a:ext uri="{FF2B5EF4-FFF2-40B4-BE49-F238E27FC236}">
                <a16:creationId xmlns:a16="http://schemas.microsoft.com/office/drawing/2014/main" id="{6E75B01D-695B-44B3-9E0C-46A69A9B83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8" b="6140"/>
          <a:stretch/>
        </p:blipFill>
        <p:spPr>
          <a:xfrm>
            <a:off x="6670035" y="4271259"/>
            <a:ext cx="3799119" cy="2373380"/>
          </a:xfrm>
          <a:prstGeom prst="rect">
            <a:avLst/>
          </a:prstGeom>
        </p:spPr>
      </p:pic>
      <p:pic>
        <p:nvPicPr>
          <p:cNvPr id="11" name="Obrázok 10" descr="Obrázok, na ktorom je miestnosť&#10;&#10;Automaticky generovaný popis">
            <a:extLst>
              <a:ext uri="{FF2B5EF4-FFF2-40B4-BE49-F238E27FC236}">
                <a16:creationId xmlns:a16="http://schemas.microsoft.com/office/drawing/2014/main" id="{9FE7A301-ED37-47D6-9A04-A9A1CCDD0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418" y="1207464"/>
            <a:ext cx="2758554" cy="275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86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D49455-C808-4826-9FE9-A243C9046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b="1" dirty="0">
                <a:latin typeface="KodchiangUPC" panose="02020603050405020304" pitchFamily="18" charset="-34"/>
                <a:cs typeface="KodchiangUPC" panose="02020603050405020304" pitchFamily="18" charset="-34"/>
              </a:rPr>
              <a:t>Occurence</a:t>
            </a:r>
          </a:p>
        </p:txBody>
      </p:sp>
      <p:pic>
        <p:nvPicPr>
          <p:cNvPr id="6" name="Obrázok 5" descr="Obrázok, na ktorom je jedlo, tanier, stôl, sedenie&#10;&#10;Automaticky generovaný popis">
            <a:extLst>
              <a:ext uri="{FF2B5EF4-FFF2-40B4-BE49-F238E27FC236}">
                <a16:creationId xmlns:a16="http://schemas.microsoft.com/office/drawing/2014/main" id="{65B5DCD1-2B65-4AAF-BCB8-C0074DA81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618" y="4289971"/>
            <a:ext cx="3048000" cy="2353056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E8F375A-812D-40CB-831E-C10FE734D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85311" cy="4351338"/>
          </a:xfrm>
        </p:spPr>
        <p:txBody>
          <a:bodyPr>
            <a:normAutofit/>
          </a:bodyPr>
          <a:lstStyle/>
          <a:p>
            <a:r>
              <a:rPr lang="en-GB" dirty="0"/>
              <a:t>rare element of the earth's crust</a:t>
            </a:r>
            <a:endParaRPr lang="sk-SK" dirty="0"/>
          </a:p>
          <a:p>
            <a:r>
              <a:rPr lang="en-GB" dirty="0"/>
              <a:t>essential to mammals in the form of cobalamin </a:t>
            </a:r>
            <a:r>
              <a:rPr lang="sk-SK" dirty="0"/>
              <a:t>= </a:t>
            </a:r>
            <a:r>
              <a:rPr lang="en-GB" dirty="0"/>
              <a:t>vitamin B</a:t>
            </a:r>
            <a:r>
              <a:rPr lang="en-GB" baseline="-25000" dirty="0"/>
              <a:t>12</a:t>
            </a:r>
            <a:endParaRPr lang="sk-SK" baseline="-25000" dirty="0"/>
          </a:p>
          <a:p>
            <a:r>
              <a:rPr lang="en-GB" dirty="0"/>
              <a:t>in the Sun and stellar atmospheres</a:t>
            </a:r>
            <a:endParaRPr lang="sk-SK" dirty="0"/>
          </a:p>
          <a:p>
            <a:r>
              <a:rPr lang="sk-SK" dirty="0"/>
              <a:t>i</a:t>
            </a:r>
            <a:r>
              <a:rPr lang="en-GB" dirty="0"/>
              <a:t>n combination with other elements in crusts deep in the oceans, soils, plants, animals</a:t>
            </a:r>
            <a:r>
              <a:rPr lang="sk-SK" dirty="0"/>
              <a:t>, </a:t>
            </a:r>
            <a:r>
              <a:rPr lang="en-GB" dirty="0"/>
              <a:t>minerals</a:t>
            </a:r>
            <a:endParaRPr lang="sk-SK" dirty="0"/>
          </a:p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9D79EB0-913C-4705-8FFC-083EAC62CF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1" b="13154"/>
          <a:stretch/>
        </p:blipFill>
        <p:spPr>
          <a:xfrm>
            <a:off x="7948748" y="2050831"/>
            <a:ext cx="3405052" cy="233267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D48E2AF5-2EF6-4FE3-8F7F-6AD1576E10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91"/>
          <a:stretch/>
        </p:blipFill>
        <p:spPr>
          <a:xfrm>
            <a:off x="6724106" y="211001"/>
            <a:ext cx="3142706" cy="2253525"/>
          </a:xfrm>
          <a:prstGeom prst="rect">
            <a:avLst/>
          </a:prstGeom>
        </p:spPr>
      </p:pic>
      <p:pic>
        <p:nvPicPr>
          <p:cNvPr id="11" name="Obrázok 10" descr="Obrázok, na ktorom je kreslenie&#10;&#10;Automaticky generovaný popis">
            <a:extLst>
              <a:ext uri="{FF2B5EF4-FFF2-40B4-BE49-F238E27FC236}">
                <a16:creationId xmlns:a16="http://schemas.microsoft.com/office/drawing/2014/main" id="{4571E8F3-C0C1-4ABD-87BA-8E8FB98EEE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" t="1654" r="5199" b="2581"/>
          <a:stretch/>
        </p:blipFill>
        <p:spPr>
          <a:xfrm>
            <a:off x="5805897" y="3811016"/>
            <a:ext cx="2438400" cy="272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57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7DF0FC-E8DC-4954-B14F-8445C72C8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b="1" dirty="0">
                <a:latin typeface="KodchiangUPC" panose="02020603050405020304" pitchFamily="18" charset="-34"/>
                <a:cs typeface="KodchiangUPC" panose="02020603050405020304" pitchFamily="18" charset="-34"/>
              </a:rPr>
              <a:t>History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E19D68-D878-453A-8866-7B04F2283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isolated by Swedish chemist Georg Brandt – 1735</a:t>
            </a:r>
            <a:endParaRPr lang="sk-SK" dirty="0"/>
          </a:p>
          <a:p>
            <a:r>
              <a:rPr lang="en-GB" dirty="0"/>
              <a:t>detected in Egyptian statuettes</a:t>
            </a:r>
            <a:endParaRPr lang="sk-SK" dirty="0"/>
          </a:p>
          <a:p>
            <a:r>
              <a:rPr lang="en-GB" dirty="0"/>
              <a:t>Persian necklace beads </a:t>
            </a:r>
            <a:endParaRPr lang="sk-SK" dirty="0"/>
          </a:p>
          <a:p>
            <a:r>
              <a:rPr lang="en-GB" dirty="0"/>
              <a:t>in the blue porcelain of the Ming dynasty…</a:t>
            </a:r>
            <a:endParaRPr lang="sk-SK" dirty="0"/>
          </a:p>
          <a:p>
            <a:endParaRPr lang="sk-SK" dirty="0"/>
          </a:p>
        </p:txBody>
      </p:sp>
      <p:pic>
        <p:nvPicPr>
          <p:cNvPr id="7" name="Obrázok 6" descr="Obrázok, na ktorom je muž, osoba, fotografia, oblek&#10;&#10;Automaticky generovaný popis">
            <a:extLst>
              <a:ext uri="{FF2B5EF4-FFF2-40B4-BE49-F238E27FC236}">
                <a16:creationId xmlns:a16="http://schemas.microsoft.com/office/drawing/2014/main" id="{89B8921F-155F-4230-A80D-CEE0BEF1D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6" t="2395" b="4359"/>
          <a:stretch/>
        </p:blipFill>
        <p:spPr>
          <a:xfrm>
            <a:off x="9318171" y="100422"/>
            <a:ext cx="2663981" cy="3594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 descr="Obrázok, na ktorom je rastlina, biele, pozadie, modré&#10;&#10;Automaticky generovaný popis">
            <a:extLst>
              <a:ext uri="{FF2B5EF4-FFF2-40B4-BE49-F238E27FC236}">
                <a16:creationId xmlns:a16="http://schemas.microsoft.com/office/drawing/2014/main" id="{25562B6A-7B5B-4558-BF2A-611D42C4A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172" y="3831771"/>
            <a:ext cx="2720060" cy="2925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74CDFFA0-3ABE-4327-820B-799BF0C7D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02190" y="3916901"/>
            <a:ext cx="3421177" cy="283523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D364DBAB-30D4-4B2E-A399-DB0B41DE74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545" y="3916901"/>
            <a:ext cx="2287813" cy="2840677"/>
          </a:xfrm>
          <a:prstGeom prst="rect">
            <a:avLst/>
          </a:prstGeom>
        </p:spPr>
      </p:pic>
      <p:pic>
        <p:nvPicPr>
          <p:cNvPr id="9" name="Obrázok 8" descr="Obrázok, na ktorom je nádoba, modré, sedenie, sklo&#10;&#10;Automaticky generovaný popis">
            <a:extLst>
              <a:ext uri="{FF2B5EF4-FFF2-40B4-BE49-F238E27FC236}">
                <a16:creationId xmlns:a16="http://schemas.microsoft.com/office/drawing/2014/main" id="{783C26BB-B293-441E-9C9B-1435E07E97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5" t="11303" r="19683" b="6921"/>
          <a:stretch/>
        </p:blipFill>
        <p:spPr>
          <a:xfrm>
            <a:off x="7511444" y="3916901"/>
            <a:ext cx="2001898" cy="284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68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1E5FF2-5854-4CB9-A262-2344D90BE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b="1" dirty="0">
                <a:latin typeface="KodchiangUPC" panose="02020603050405020304" pitchFamily="18" charset="-34"/>
                <a:cs typeface="KodchiangUPC" panose="02020603050405020304" pitchFamily="18" charset="-34"/>
              </a:rPr>
              <a:t>Usage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09C2CC7-DFA1-4A6C-99D3-E89DC1EC7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87789" cy="4351338"/>
          </a:xfrm>
        </p:spPr>
        <p:txBody>
          <a:bodyPr/>
          <a:lstStyle/>
          <a:p>
            <a:r>
              <a:rPr lang="sk-SK" dirty="0"/>
              <a:t>To </a:t>
            </a:r>
            <a:r>
              <a:rPr lang="sk-SK" dirty="0" err="1"/>
              <a:t>colour</a:t>
            </a:r>
            <a:r>
              <a:rPr lang="sk-SK" dirty="0"/>
              <a:t> </a:t>
            </a:r>
            <a:r>
              <a:rPr lang="en-GB" dirty="0"/>
              <a:t>porcelain, glass, ceramics, paint, pottery</a:t>
            </a:r>
            <a:endParaRPr lang="sk-SK" dirty="0"/>
          </a:p>
          <a:p>
            <a:r>
              <a:rPr lang="en-GB" dirty="0"/>
              <a:t>manufacture of alloys, elastic alloys </a:t>
            </a:r>
            <a:r>
              <a:rPr lang="sk-SK" dirty="0"/>
              <a:t>- </a:t>
            </a:r>
            <a:r>
              <a:rPr lang="en-GB" dirty="0"/>
              <a:t>precision hairsprings </a:t>
            </a:r>
            <a:r>
              <a:rPr lang="sk-SK" dirty="0"/>
              <a:t>and </a:t>
            </a:r>
            <a:r>
              <a:rPr lang="en-GB" dirty="0"/>
              <a:t>hard metals </a:t>
            </a:r>
            <a:endParaRPr lang="sk-SK" dirty="0"/>
          </a:p>
          <a:p>
            <a:r>
              <a:rPr lang="en-GB" dirty="0"/>
              <a:t>rechargeable batteries to power phones, robots and electric cars </a:t>
            </a:r>
            <a:endParaRPr lang="sk-SK" dirty="0"/>
          </a:p>
          <a:p>
            <a:endParaRPr lang="sk-SK" dirty="0"/>
          </a:p>
        </p:txBody>
      </p:sp>
      <p:pic>
        <p:nvPicPr>
          <p:cNvPr id="7" name="Obrázok 6" descr="Obrázok, na ktorom je modré, bicykel, stolička, sedenie&#10;&#10;Automaticky generovaný popis">
            <a:extLst>
              <a:ext uri="{FF2B5EF4-FFF2-40B4-BE49-F238E27FC236}">
                <a16:creationId xmlns:a16="http://schemas.microsoft.com/office/drawing/2014/main" id="{BCB20D40-F013-41A6-9047-9DBD268D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6" b="2510"/>
          <a:stretch/>
        </p:blipFill>
        <p:spPr>
          <a:xfrm>
            <a:off x="8857499" y="261257"/>
            <a:ext cx="3073243" cy="3568337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4B8A3E66-BE30-4095-A6FD-608BE66182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71"/>
          <a:stretch/>
        </p:blipFill>
        <p:spPr>
          <a:xfrm>
            <a:off x="7989962" y="4083820"/>
            <a:ext cx="3958198" cy="2627266"/>
          </a:xfrm>
          <a:prstGeom prst="rect">
            <a:avLst/>
          </a:prstGeom>
        </p:spPr>
      </p:pic>
      <p:pic>
        <p:nvPicPr>
          <p:cNvPr id="13" name="Obrázok 12" descr="Obrázok, na ktorom je vnútri, čierne, sedenie, stôl&#10;&#10;Automaticky generovaný popis">
            <a:extLst>
              <a:ext uri="{FF2B5EF4-FFF2-40B4-BE49-F238E27FC236}">
                <a16:creationId xmlns:a16="http://schemas.microsoft.com/office/drawing/2014/main" id="{A8176EFF-D6DF-44B0-95AC-8F3C23DA08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8" t="10857" r="19306" b="13061"/>
          <a:stretch/>
        </p:blipFill>
        <p:spPr>
          <a:xfrm>
            <a:off x="4401522" y="4083820"/>
            <a:ext cx="3388956" cy="262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25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 descr="Obrázok, na ktorom je šálka, vnútri, stôl, sedenie&#10;&#10;Automaticky generovaný popis">
            <a:extLst>
              <a:ext uri="{FF2B5EF4-FFF2-40B4-BE49-F238E27FC236}">
                <a16:creationId xmlns:a16="http://schemas.microsoft.com/office/drawing/2014/main" id="{82796F8B-585F-4B05-A111-2BDCD8A90D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18892"/>
          <a:stretch/>
        </p:blipFill>
        <p:spPr>
          <a:xfrm>
            <a:off x="8225342" y="176159"/>
            <a:ext cx="1692820" cy="1130929"/>
          </a:xfrm>
          <a:prstGeom prst="rect">
            <a:avLst/>
          </a:prstGeom>
        </p:spPr>
      </p:pic>
      <p:pic>
        <p:nvPicPr>
          <p:cNvPr id="9" name="Obrázok 8" descr="Obrázok, na ktorom je vnútri, stôl, sedenie, drevené&#10;&#10;Automaticky generovaný popis">
            <a:extLst>
              <a:ext uri="{FF2B5EF4-FFF2-40B4-BE49-F238E27FC236}">
                <a16:creationId xmlns:a16="http://schemas.microsoft.com/office/drawing/2014/main" id="{EBB9AB17-448B-4698-A145-75C5B8293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31" y="30481"/>
            <a:ext cx="1942011" cy="1332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D0F5E2B-B195-411B-922D-33023550D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b="1" dirty="0">
                <a:latin typeface="KodchiangUPC" panose="02020603050405020304" pitchFamily="18" charset="-34"/>
                <a:cs typeface="KodchiangUPC" panose="02020603050405020304" pitchFamily="18" charset="-34"/>
              </a:rPr>
              <a:t>Usage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032AECA-CA63-4D4B-804A-0E00053BD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81800" cy="4351338"/>
          </a:xfrm>
        </p:spPr>
        <p:txBody>
          <a:bodyPr/>
          <a:lstStyle/>
          <a:p>
            <a:r>
              <a:rPr lang="en-GB" dirty="0"/>
              <a:t>gamma-rays used in X-  rays, for cancer therapy and as a radioactive tracer</a:t>
            </a:r>
            <a:endParaRPr lang="sk-SK" dirty="0"/>
          </a:p>
          <a:p>
            <a:r>
              <a:rPr lang="en-GB" dirty="0"/>
              <a:t>make magnets</a:t>
            </a:r>
            <a:endParaRPr lang="sk-SK" dirty="0"/>
          </a:p>
          <a:p>
            <a:r>
              <a:rPr lang="en-GB" dirty="0"/>
              <a:t>in jet turbines and gas turbine generators</a:t>
            </a:r>
            <a:endParaRPr lang="sk-SK" dirty="0"/>
          </a:p>
          <a:p>
            <a:r>
              <a:rPr lang="sk-SK" dirty="0"/>
              <a:t>catalyst</a:t>
            </a:r>
          </a:p>
          <a:p>
            <a:r>
              <a:rPr lang="en-GB" dirty="0"/>
              <a:t>micronutrient</a:t>
            </a:r>
            <a:r>
              <a:rPr lang="en-GB" b="1" dirty="0"/>
              <a:t> </a:t>
            </a:r>
            <a:r>
              <a:rPr lang="en-GB" dirty="0"/>
              <a:t>for bacteria, algae, and fungi</a:t>
            </a:r>
            <a:endParaRPr lang="sk-SK" dirty="0"/>
          </a:p>
          <a:p>
            <a:endParaRPr lang="sk-SK" dirty="0"/>
          </a:p>
        </p:txBody>
      </p:sp>
      <p:pic>
        <p:nvPicPr>
          <p:cNvPr id="4" name="Obrázok 3" descr="Obrázok, na ktorom je sedenie, stôl, fotografia, muž&#10;&#10;Automaticky generovaný popis">
            <a:extLst>
              <a:ext uri="{FF2B5EF4-FFF2-40B4-BE49-F238E27FC236}">
                <a16:creationId xmlns:a16="http://schemas.microsoft.com/office/drawing/2014/main" id="{D7803BD1-0519-4458-B819-CAF3F84D5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166" y="1418312"/>
            <a:ext cx="3946330" cy="260019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88F6B713-0AB6-4735-8480-E6B6B4C35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5010145"/>
            <a:ext cx="2640435" cy="1736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ázok 13" descr="Obrázok, na ktorom je modré, vnútri, objekt, budova&#10;&#10;Automaticky generovaný popis">
            <a:extLst>
              <a:ext uri="{FF2B5EF4-FFF2-40B4-BE49-F238E27FC236}">
                <a16:creationId xmlns:a16="http://schemas.microsoft.com/office/drawing/2014/main" id="{DA20F648-7722-4B42-8823-7F52E32296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166" y="4123138"/>
            <a:ext cx="3946330" cy="2630229"/>
          </a:xfrm>
          <a:prstGeom prst="rect">
            <a:avLst/>
          </a:prstGeom>
        </p:spPr>
      </p:pic>
      <p:pic>
        <p:nvPicPr>
          <p:cNvPr id="6" name="Obrázok 5" descr="Obrázok, na ktorom je brokolica, útes, sedenie, jedlo&#10;&#10;Automaticky generovaný popis">
            <a:extLst>
              <a:ext uri="{FF2B5EF4-FFF2-40B4-BE49-F238E27FC236}">
                <a16:creationId xmlns:a16="http://schemas.microsoft.com/office/drawing/2014/main" id="{15B00840-1757-4E2A-88B5-1008C8D278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18" y="5010145"/>
            <a:ext cx="4249103" cy="174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55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FD45DDA-171D-4C7B-B183-734C122F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" y="1814243"/>
            <a:ext cx="12035246" cy="1719262"/>
          </a:xfrm>
        </p:spPr>
        <p:txBody>
          <a:bodyPr>
            <a:normAutofit/>
          </a:bodyPr>
          <a:lstStyle/>
          <a:p>
            <a:pPr algn="ctr"/>
            <a:r>
              <a:rPr lang="en-GB" sz="8000" b="1" dirty="0">
                <a:latin typeface="KodchiangUPC" panose="02020603050405020304" pitchFamily="18" charset="-34"/>
                <a:cs typeface="KodchiangUPC" panose="02020603050405020304" pitchFamily="18" charset="-34"/>
              </a:rPr>
              <a:t>Thanks</a:t>
            </a:r>
            <a:r>
              <a:rPr lang="sk-SK" sz="8000" b="1" dirty="0">
                <a:latin typeface="KodchiangUPC" panose="02020603050405020304" pitchFamily="18" charset="-34"/>
                <a:cs typeface="KodchiangUPC" panose="02020603050405020304" pitchFamily="18" charset="-34"/>
              </a:rPr>
              <a:t>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971115263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178</Words>
  <Application>Microsoft Office PowerPoint</Application>
  <PresentationFormat>Širokouhlá</PresentationFormat>
  <Paragraphs>31</Paragraphs>
  <Slides>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KodchiangUPC</vt:lpstr>
      <vt:lpstr>Motív Office</vt:lpstr>
      <vt:lpstr>COBALT</vt:lpstr>
      <vt:lpstr>Basic information</vt:lpstr>
      <vt:lpstr>Occurence</vt:lpstr>
      <vt:lpstr>History</vt:lpstr>
      <vt:lpstr>Usage</vt:lpstr>
      <vt:lpstr>Usage</vt:lpstr>
      <vt:lpstr>Thanks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COBALT</dc:title>
  <dc:creator>Adelka</dc:creator>
  <cp:lastModifiedBy>Adelka</cp:lastModifiedBy>
  <cp:revision>10</cp:revision>
  <dcterms:created xsi:type="dcterms:W3CDTF">2020-03-17T12:45:53Z</dcterms:created>
  <dcterms:modified xsi:type="dcterms:W3CDTF">2020-03-18T07:32:39Z</dcterms:modified>
</cp:coreProperties>
</file>