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8" r:id="rId3"/>
    <p:sldId id="260" r:id="rId4"/>
    <p:sldId id="261" r:id="rId5"/>
    <p:sldId id="262" r:id="rId6"/>
    <p:sldId id="263" r:id="rId7"/>
    <p:sldId id="265" r:id="rId8"/>
    <p:sldId id="267" r:id="rId9"/>
    <p:sldId id="268" r:id="rId10"/>
    <p:sldId id="269" r:id="rId11"/>
    <p:sldId id="270" r:id="rId12"/>
    <p:sldId id="266" r:id="rId13"/>
    <p:sldId id="271" r:id="rId14"/>
    <p:sldId id="273" r:id="rId15"/>
    <p:sldId id="277" r:id="rId16"/>
    <p:sldId id="278" r:id="rId17"/>
    <p:sldId id="274" r:id="rId18"/>
    <p:sldId id="279" r:id="rId19"/>
    <p:sldId id="280" r:id="rId20"/>
    <p:sldId id="275" r:id="rId21"/>
    <p:sldId id="282" r:id="rId22"/>
    <p:sldId id="283" r:id="rId23"/>
    <p:sldId id="276" r:id="rId24"/>
    <p:sldId id="284" r:id="rId25"/>
    <p:sldId id="285" r:id="rId26"/>
    <p:sldId id="286" r:id="rId27"/>
    <p:sldId id="259" r:id="rId28"/>
    <p:sldId id="257" r:id="rId29"/>
    <p:sldId id="264" r:id="rId30"/>
    <p:sldId id="272" r:id="rId31"/>
    <p:sldId id="281" r:id="rId32"/>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581" autoAdjust="0"/>
  </p:normalViewPr>
  <p:slideViewPr>
    <p:cSldViewPr>
      <p:cViewPr varScale="1">
        <p:scale>
          <a:sx n="49" d="100"/>
          <a:sy n="49" d="100"/>
        </p:scale>
        <p:origin x="1986" y="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65B662-3AA5-4432-82F9-83F31511AF13}" type="datetimeFigureOut">
              <a:rPr lang="sk-SK" smtClean="0"/>
              <a:t>16. 4. 2020</a:t>
            </a:fld>
            <a:endParaRPr lang="sk-SK"/>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0B4484-9DC4-4CE3-96B9-BE81B979A48C}" type="slidenum">
              <a:rPr lang="sk-SK" smtClean="0"/>
              <a:t>‹#›</a:t>
            </a:fld>
            <a:endParaRPr lang="sk-SK"/>
          </a:p>
        </p:txBody>
      </p:sp>
    </p:spTree>
    <p:extLst>
      <p:ext uri="{BB962C8B-B14F-4D97-AF65-F5344CB8AC3E}">
        <p14:creationId xmlns:p14="http://schemas.microsoft.com/office/powerpoint/2010/main" val="3885013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k.wikipedia.org/wiki/Pamiatkov%C3%A1_rezerv%C3%A1cia"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k.wikipedia.org/wiki/Katedr%C3%A1la_sv%C3%A4t%C3%A9ho_Martina_(Bratislava)" TargetMode="External"/><Relationship Id="rId5" Type="http://schemas.openxmlformats.org/officeDocument/2006/relationships/hyperlink" Target="http://sk.wikipedia.org/wiki/N%C3%A1rodn%C3%A1_rada_Slovenskej_republiky" TargetMode="External"/><Relationship Id="rId4" Type="http://schemas.openxmlformats.org/officeDocument/2006/relationships/hyperlink" Target="http://sk.wikipedia.org/wiki/Bratislavsk%C3%BD_hrad"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dirty="0"/>
          </a:p>
        </p:txBody>
      </p:sp>
      <p:sp>
        <p:nvSpPr>
          <p:cNvPr id="4" name="Zástupný symbol čísla snímky 3"/>
          <p:cNvSpPr>
            <a:spLocks noGrp="1"/>
          </p:cNvSpPr>
          <p:nvPr>
            <p:ph type="sldNum" sz="quarter" idx="10"/>
          </p:nvPr>
        </p:nvSpPr>
        <p:spPr/>
        <p:txBody>
          <a:bodyPr/>
          <a:lstStyle/>
          <a:p>
            <a:fld id="{52754C0F-7849-4D0D-8D45-0A650FF8FE33}" type="slidenum">
              <a:rPr lang="sk-SK" smtClean="0"/>
              <a:t>8</a:t>
            </a:fld>
            <a:endParaRPr lang="sk-S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sz="1200" b="1" u="none" strike="noStrike" kern="1200" dirty="0" smtClean="0">
                <a:solidFill>
                  <a:schemeClr val="tx1"/>
                </a:solidFill>
                <a:effectLst/>
                <a:latin typeface="+mn-lt"/>
                <a:ea typeface="+mn-ea"/>
                <a:cs typeface="+mn-cs"/>
              </a:rPr>
              <a:t>Pribylina </a:t>
            </a:r>
            <a:r>
              <a:rPr lang="sk-SK" sz="1200" b="0" u="none" strike="noStrike" kern="1200" dirty="0" smtClean="0">
                <a:solidFill>
                  <a:schemeClr val="tx1"/>
                </a:solidFill>
                <a:effectLst/>
                <a:latin typeface="+mn-lt"/>
                <a:ea typeface="+mn-ea"/>
                <a:cs typeface="+mn-cs"/>
              </a:rPr>
              <a:t>- Múzeum, skanzen </a:t>
            </a:r>
            <a:r>
              <a:rPr lang="sk-SK" sz="1200" b="0" u="none" strike="noStrike" kern="1200" dirty="0" err="1" smtClean="0">
                <a:solidFill>
                  <a:schemeClr val="tx1"/>
                </a:solidFill>
                <a:effectLst/>
                <a:latin typeface="+mn-lt"/>
                <a:ea typeface="+mn-ea"/>
                <a:cs typeface="+mn-cs"/>
              </a:rPr>
              <a:t>Liiptovskej</a:t>
            </a:r>
            <a:r>
              <a:rPr lang="sk-SK" sz="1200" b="0" u="none" strike="noStrike" kern="1200" dirty="0" smtClean="0">
                <a:solidFill>
                  <a:schemeClr val="tx1"/>
                </a:solidFill>
                <a:effectLst/>
                <a:latin typeface="+mn-lt"/>
                <a:ea typeface="+mn-ea"/>
                <a:cs typeface="+mn-cs"/>
              </a:rPr>
              <a:t> dediny v </a:t>
            </a:r>
            <a:r>
              <a:rPr lang="sk-SK" sz="1200" b="0" u="none" strike="noStrike" kern="1200" dirty="0" err="1" smtClean="0">
                <a:solidFill>
                  <a:schemeClr val="tx1"/>
                </a:solidFill>
                <a:effectLst/>
                <a:latin typeface="+mn-lt"/>
                <a:ea typeface="+mn-ea"/>
                <a:cs typeface="+mn-cs"/>
              </a:rPr>
              <a:t>Pribyline</a:t>
            </a:r>
            <a:r>
              <a:rPr lang="sk-SK" sz="1200" b="0" u="none" strike="noStrike" kern="1200" dirty="0" smtClean="0">
                <a:solidFill>
                  <a:schemeClr val="tx1"/>
                </a:solidFill>
                <a:effectLst/>
                <a:latin typeface="+mn-lt"/>
                <a:ea typeface="+mn-ea"/>
                <a:cs typeface="+mn-cs"/>
              </a:rPr>
              <a:t> leží v ústi Račkovej doliny. V skanzene sú prevažne stavby zo zátopovej oblasti Liptovskej Mary a z niektorých obcí horného a dolného Liptova. Dedinský život je zaznamenaný tradičnými domčekmi. Spôsob života vyššej vrstvy dokumentuje dom richtára, zemiansky dom a kaštieľ z </a:t>
            </a:r>
            <a:r>
              <a:rPr lang="sk-SK" sz="1200" b="0" u="none" strike="noStrike" kern="1200" dirty="0" err="1" smtClean="0">
                <a:solidFill>
                  <a:schemeClr val="tx1"/>
                </a:solidFill>
                <a:effectLst/>
                <a:latin typeface="+mn-lt"/>
                <a:ea typeface="+mn-ea"/>
                <a:cs typeface="+mn-cs"/>
              </a:rPr>
              <a:t>Parížoviec.Tradičným</a:t>
            </a:r>
            <a:r>
              <a:rPr lang="sk-SK" sz="1200" b="0" u="none" strike="noStrike" kern="1200" dirty="0" smtClean="0">
                <a:solidFill>
                  <a:schemeClr val="tx1"/>
                </a:solidFill>
                <a:effectLst/>
                <a:latin typeface="+mn-lt"/>
                <a:ea typeface="+mn-ea"/>
                <a:cs typeface="+mn-cs"/>
              </a:rPr>
              <a:t> objektom prírodného múzea - skanzenu je aj škola z Valaskej Dubovej. Zaujímavou dominantou areálu je gotický kostol Panny Márie z Liptovskej Mary. Toto modelové prostredie je kópiou minulého života ľudí na Liptove. Poukazuje na sociálne i spoločenské rozdiely obyvateľov. Múzeum Liptovskej dediny ponúka návštevníkom aj množstvo kultúrnych programov, ktoré sa konajú pred kaštieľom. Sú to folklórne, ale i historické podujatia. Každoročne sa konajú i veľké tematické akcie Ovčiarska nedeľa, Hasičská nedeľa, Včelárska nedeľa, Deň sv. Huberta a iné.</a:t>
            </a:r>
            <a:r>
              <a:rPr lang="sk-SK" dirty="0" smtClean="0"/>
              <a:t/>
            </a:r>
            <a:br>
              <a:rPr lang="sk-SK" dirty="0" smtClean="0"/>
            </a:br>
            <a:r>
              <a:rPr lang="sk-SK" sz="1200" b="0" u="none" strike="noStrike" kern="1200" dirty="0" smtClean="0">
                <a:solidFill>
                  <a:schemeClr val="tx1"/>
                </a:solidFill>
                <a:effectLst/>
                <a:latin typeface="+mn-lt"/>
                <a:ea typeface="+mn-ea"/>
                <a:cs typeface="+mn-cs"/>
              </a:rPr>
              <a:t>Myšlienkou múzea - skanzenu v </a:t>
            </a:r>
            <a:r>
              <a:rPr lang="sk-SK" sz="1200" b="0" u="none" strike="noStrike" kern="1200" dirty="0" err="1" smtClean="0">
                <a:solidFill>
                  <a:schemeClr val="tx1"/>
                </a:solidFill>
                <a:effectLst/>
                <a:latin typeface="+mn-lt"/>
                <a:ea typeface="+mn-ea"/>
                <a:cs typeface="+mn-cs"/>
              </a:rPr>
              <a:t>Pribyline</a:t>
            </a:r>
            <a:r>
              <a:rPr lang="sk-SK" sz="1200" b="0" u="none" strike="noStrike" kern="1200" dirty="0" smtClean="0">
                <a:solidFill>
                  <a:schemeClr val="tx1"/>
                </a:solidFill>
                <a:effectLst/>
                <a:latin typeface="+mn-lt"/>
                <a:ea typeface="+mn-ea"/>
                <a:cs typeface="+mn-cs"/>
              </a:rPr>
              <a:t> je oživiť ho a dať mu dušu. To sa darí najmä vďaka remeslám, ktoré návštevníkom predvádzajú zruční majstri. Toto múzeum má dokonca i vlastnú </a:t>
            </a:r>
            <a:r>
              <a:rPr lang="sk-SK" sz="1200" b="0" u="none" strike="noStrike" kern="1200" dirty="0" err="1" smtClean="0">
                <a:solidFill>
                  <a:schemeClr val="tx1"/>
                </a:solidFill>
                <a:effectLst/>
                <a:latin typeface="+mn-lt"/>
                <a:ea typeface="+mn-ea"/>
                <a:cs typeface="+mn-cs"/>
              </a:rPr>
              <a:t>zooexpedíciu</a:t>
            </a:r>
            <a:r>
              <a:rPr lang="sk-SK" sz="1200" b="0" u="none" strike="noStrike" kern="1200" dirty="0" smtClean="0">
                <a:solidFill>
                  <a:schemeClr val="tx1"/>
                </a:solidFill>
                <a:effectLst/>
                <a:latin typeface="+mn-lt"/>
                <a:ea typeface="+mn-ea"/>
                <a:cs typeface="+mn-cs"/>
              </a:rPr>
              <a:t> s pôvodnými karpatskými plemenami zvierat, ktorých chov je na ústupe. Jedným z týchto druhov sú aj </a:t>
            </a:r>
            <a:r>
              <a:rPr lang="sk-SK" sz="1200" b="0" u="none" strike="noStrike" kern="1200" dirty="0" err="1" smtClean="0">
                <a:solidFill>
                  <a:schemeClr val="tx1"/>
                </a:solidFill>
                <a:effectLst/>
                <a:latin typeface="+mn-lt"/>
                <a:ea typeface="+mn-ea"/>
                <a:cs typeface="+mn-cs"/>
              </a:rPr>
              <a:t>huculské</a:t>
            </a:r>
            <a:r>
              <a:rPr lang="sk-SK" sz="1200" b="0" u="none" strike="noStrike" kern="1200" dirty="0" smtClean="0">
                <a:solidFill>
                  <a:schemeClr val="tx1"/>
                </a:solidFill>
                <a:effectLst/>
                <a:latin typeface="+mn-lt"/>
                <a:ea typeface="+mn-ea"/>
                <a:cs typeface="+mn-cs"/>
              </a:rPr>
              <a:t> kone, ktoré sa v múzeu okrem iného využívajú ako atrakcia pre návštevníkov.</a:t>
            </a:r>
          </a:p>
          <a:p>
            <a:endParaRPr lang="sk-SK" sz="1200" b="0" u="none" strike="noStrike" kern="1200" dirty="0" smtClean="0">
              <a:solidFill>
                <a:schemeClr val="tx1"/>
              </a:solidFill>
              <a:effectLst/>
              <a:latin typeface="+mn-lt"/>
              <a:ea typeface="+mn-ea"/>
              <a:cs typeface="+mn-cs"/>
            </a:endParaRPr>
          </a:p>
          <a:p>
            <a:r>
              <a:rPr lang="sk-SK" sz="1200" b="1" i="0" kern="1200" dirty="0" smtClean="0">
                <a:solidFill>
                  <a:schemeClr val="tx1"/>
                </a:solidFill>
                <a:effectLst/>
                <a:latin typeface="+mn-lt"/>
                <a:ea typeface="+mn-ea"/>
                <a:cs typeface="+mn-cs"/>
              </a:rPr>
              <a:t>ZUBEREC</a:t>
            </a:r>
            <a:r>
              <a:rPr lang="sk-SK" sz="1200" b="0" i="0" kern="1200" dirty="0" smtClean="0">
                <a:solidFill>
                  <a:schemeClr val="tx1"/>
                </a:solidFill>
                <a:effectLst/>
                <a:latin typeface="+mn-lt"/>
                <a:ea typeface="+mn-ea"/>
                <a:cs typeface="+mn-cs"/>
              </a:rPr>
              <a:t> - V krásnom prostredí Brestovej sa vyníma prírodné múzeum -</a:t>
            </a:r>
            <a:r>
              <a:rPr lang="sk-SK" sz="1200" b="1" i="0" kern="1200" dirty="0" smtClean="0">
                <a:solidFill>
                  <a:schemeClr val="tx1"/>
                </a:solidFill>
                <a:effectLst/>
                <a:latin typeface="+mn-lt"/>
                <a:ea typeface="+mn-ea"/>
                <a:cs typeface="+mn-cs"/>
              </a:rPr>
              <a:t>Múzeum oravskej dediny</a:t>
            </a:r>
            <a:r>
              <a:rPr lang="sk-SK" sz="1200" b="0" i="0" kern="1200" dirty="0" smtClean="0">
                <a:solidFill>
                  <a:schemeClr val="tx1"/>
                </a:solidFill>
                <a:effectLst/>
                <a:latin typeface="+mn-lt"/>
                <a:ea typeface="+mn-ea"/>
                <a:cs typeface="+mn-cs"/>
              </a:rPr>
              <a:t>. Nachádzajú sa tu obdivuhodné </a:t>
            </a:r>
            <a:r>
              <a:rPr lang="sk-SK" sz="1200" b="0" i="0" kern="1200" dirty="0" err="1" smtClean="0">
                <a:solidFill>
                  <a:schemeClr val="tx1"/>
                </a:solidFill>
                <a:effectLst/>
                <a:latin typeface="+mn-lt"/>
                <a:ea typeface="+mn-ea"/>
                <a:cs typeface="+mn-cs"/>
              </a:rPr>
              <a:t>juhooravské</a:t>
            </a:r>
            <a:r>
              <a:rPr lang="sk-SK" sz="1200" b="0" i="0" kern="1200" dirty="0" smtClean="0">
                <a:solidFill>
                  <a:schemeClr val="tx1"/>
                </a:solidFill>
                <a:effectLst/>
                <a:latin typeface="+mn-lt"/>
                <a:ea typeface="+mn-ea"/>
                <a:cs typeface="+mn-cs"/>
              </a:rPr>
              <a:t> drevenice, roľnícko-remeselnícke obydlia s hospodárskymi budovami a dvormi, </a:t>
            </a:r>
            <a:r>
              <a:rPr lang="sk-SK" sz="1200" b="0" i="0" kern="1200" dirty="0" err="1" smtClean="0">
                <a:solidFill>
                  <a:schemeClr val="tx1"/>
                </a:solidFill>
                <a:effectLst/>
                <a:latin typeface="+mn-lt"/>
                <a:ea typeface="+mn-ea"/>
                <a:cs typeface="+mn-cs"/>
              </a:rPr>
              <a:t>stredooravské</a:t>
            </a:r>
            <a:r>
              <a:rPr lang="sk-SK" sz="1200" b="0" i="0" kern="1200" dirty="0" smtClean="0">
                <a:solidFill>
                  <a:schemeClr val="tx1"/>
                </a:solidFill>
                <a:effectLst/>
                <a:latin typeface="+mn-lt"/>
                <a:ea typeface="+mn-ea"/>
                <a:cs typeface="+mn-cs"/>
              </a:rPr>
              <a:t> i </a:t>
            </a:r>
            <a:r>
              <a:rPr lang="sk-SK" sz="1200" b="0" i="0" kern="1200" dirty="0" err="1" smtClean="0">
                <a:solidFill>
                  <a:schemeClr val="tx1"/>
                </a:solidFill>
                <a:effectLst/>
                <a:latin typeface="+mn-lt"/>
                <a:ea typeface="+mn-ea"/>
                <a:cs typeface="+mn-cs"/>
              </a:rPr>
              <a:t>zamagurské</a:t>
            </a:r>
            <a:r>
              <a:rPr lang="sk-SK" sz="1200" b="0" i="0" kern="1200" dirty="0" smtClean="0">
                <a:solidFill>
                  <a:schemeClr val="tx1"/>
                </a:solidFill>
                <a:effectLst/>
                <a:latin typeface="+mn-lt"/>
                <a:ea typeface="+mn-ea"/>
                <a:cs typeface="+mn-cs"/>
              </a:rPr>
              <a:t> objekty s humnami a stajňami, historický drevený mlyn či píla.</a:t>
            </a:r>
          </a:p>
          <a:p>
            <a:r>
              <a:rPr lang="sk-SK" sz="1200" b="1" i="0" kern="1200" dirty="0" smtClean="0">
                <a:solidFill>
                  <a:schemeClr val="tx1"/>
                </a:solidFill>
                <a:effectLst/>
                <a:latin typeface="+mn-lt"/>
                <a:ea typeface="+mn-ea"/>
                <a:cs typeface="+mn-cs"/>
              </a:rPr>
              <a:t>Zaujímavosťou</a:t>
            </a:r>
            <a:r>
              <a:rPr lang="sk-SK" sz="1200" b="0" i="0" kern="1200" dirty="0" smtClean="0">
                <a:solidFill>
                  <a:schemeClr val="tx1"/>
                </a:solidFill>
                <a:effectLst/>
                <a:latin typeface="+mn-lt"/>
                <a:ea typeface="+mn-ea"/>
                <a:cs typeface="+mn-cs"/>
              </a:rPr>
              <a:t> tohto múzea v prírode je drevený kostolík zo </a:t>
            </a:r>
            <a:r>
              <a:rPr lang="sk-SK" sz="1200" b="0" i="0" kern="1200" dirty="0" err="1" smtClean="0">
                <a:solidFill>
                  <a:schemeClr val="tx1"/>
                </a:solidFill>
                <a:effectLst/>
                <a:latin typeface="+mn-lt"/>
                <a:ea typeface="+mn-ea"/>
                <a:cs typeface="+mn-cs"/>
              </a:rPr>
              <a:t>Zábreže</a:t>
            </a:r>
            <a:r>
              <a:rPr lang="sk-SK" sz="1200" b="0" i="0" kern="1200" dirty="0" smtClean="0">
                <a:solidFill>
                  <a:schemeClr val="tx1"/>
                </a:solidFill>
                <a:effectLst/>
                <a:latin typeface="+mn-lt"/>
                <a:ea typeface="+mn-ea"/>
                <a:cs typeface="+mn-cs"/>
              </a:rPr>
              <a:t>, pochádzajúci zo 16. storočia. Vzácnosťou sú taktiež zachované dokumenty o domácej výrobe plátna, modrotlače či súkna, a už takmer zabudnutej hrnčiarskej výrobe a spracovaní dreva. Odrazom šikovnosti oravských predkov sú drobné domčeky s úzkymi oknami a šindľovými strechami, z ktorých je cítiť tradičnú atmosféru Slovenska v dobách starých či prastarých rodičov.</a:t>
            </a:r>
          </a:p>
          <a:p>
            <a:r>
              <a:rPr lang="sk-SK" sz="1200" b="0" i="0" kern="1200" dirty="0" smtClean="0">
                <a:solidFill>
                  <a:schemeClr val="tx1"/>
                </a:solidFill>
                <a:effectLst/>
                <a:latin typeface="+mn-lt"/>
                <a:ea typeface="+mn-ea"/>
                <a:cs typeface="+mn-cs"/>
              </a:rPr>
              <a:t>Múzeum ponúka návštevníkom celoročne množstvo programov. </a:t>
            </a:r>
            <a:r>
              <a:rPr lang="sk-SK" sz="1200" b="1" i="0" kern="1200" dirty="0" smtClean="0">
                <a:solidFill>
                  <a:schemeClr val="tx1"/>
                </a:solidFill>
                <a:effectLst/>
                <a:latin typeface="+mn-lt"/>
                <a:ea typeface="+mn-ea"/>
                <a:cs typeface="+mn-cs"/>
              </a:rPr>
              <a:t>Zvlášť obľúbené</a:t>
            </a:r>
            <a:r>
              <a:rPr lang="sk-SK" sz="1200" b="0" i="0" kern="1200" dirty="0" smtClean="0">
                <a:solidFill>
                  <a:schemeClr val="tx1"/>
                </a:solidFill>
                <a:effectLst/>
                <a:latin typeface="+mn-lt"/>
                <a:ea typeface="+mn-ea"/>
                <a:cs typeface="+mn-cs"/>
              </a:rPr>
              <a:t> sú večerné vstupy do expozície s netradičným odborným výkladom a posedením pri pravej ľudovej hudbe. Nedeľa je zvyčajne venovaná prezentáciám oravského folklóru a remesiel. Spestrením skanzenu v Brestovej je </a:t>
            </a:r>
            <a:r>
              <a:rPr lang="sk-SK" sz="1200" b="0" i="0" kern="1200" dirty="0" err="1" smtClean="0">
                <a:solidFill>
                  <a:schemeClr val="tx1"/>
                </a:solidFill>
                <a:effectLst/>
                <a:latin typeface="+mn-lt"/>
                <a:ea typeface="+mn-ea"/>
                <a:cs typeface="+mn-cs"/>
              </a:rPr>
              <a:t>zooexpozícia</a:t>
            </a:r>
            <a:r>
              <a:rPr lang="sk-SK" sz="1200" b="0" i="0" kern="1200" dirty="0" smtClean="0">
                <a:solidFill>
                  <a:schemeClr val="tx1"/>
                </a:solidFill>
                <a:effectLst/>
                <a:latin typeface="+mn-lt"/>
                <a:ea typeface="+mn-ea"/>
                <a:cs typeface="+mn-cs"/>
              </a:rPr>
              <a:t> a ukážky tradičnej remeselnej výroby.</a:t>
            </a:r>
          </a:p>
          <a:p>
            <a:endParaRPr lang="sk-SK" dirty="0"/>
          </a:p>
        </p:txBody>
      </p:sp>
      <p:sp>
        <p:nvSpPr>
          <p:cNvPr id="4" name="Zástupný symbol čísla snímky 3"/>
          <p:cNvSpPr>
            <a:spLocks noGrp="1"/>
          </p:cNvSpPr>
          <p:nvPr>
            <p:ph type="sldNum" sz="quarter" idx="10"/>
          </p:nvPr>
        </p:nvSpPr>
        <p:spPr/>
        <p:txBody>
          <a:bodyPr/>
          <a:lstStyle/>
          <a:p>
            <a:fld id="{F60B4484-9DC4-4CE3-96B9-BE81B979A48C}" type="slidenum">
              <a:rPr lang="sk-SK" smtClean="0"/>
              <a:t>20</a:t>
            </a:fld>
            <a:endParaRPr lang="sk-SK"/>
          </a:p>
        </p:txBody>
      </p:sp>
    </p:spTree>
    <p:extLst>
      <p:ext uri="{BB962C8B-B14F-4D97-AF65-F5344CB8AC3E}">
        <p14:creationId xmlns:p14="http://schemas.microsoft.com/office/powerpoint/2010/main" val="3018109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b="1" dirty="0" smtClean="0"/>
              <a:t>Národopisná expozícia v prírode Kysuckého múzea v Čadci, je lokalizovaná do doliny Chmúra v katastri obce Nová Bystrica, časť </a:t>
            </a:r>
            <a:r>
              <a:rPr lang="sk-SK" b="1" dirty="0" err="1" smtClean="0"/>
              <a:t>Vychylovka</a:t>
            </a:r>
            <a:r>
              <a:rPr lang="sk-SK" b="1" dirty="0" smtClean="0"/>
              <a:t>, ktorá je súčasťou Chránenej krajinnej oblasti Kysuce.</a:t>
            </a:r>
            <a:r>
              <a:rPr lang="sk-SK" b="1" baseline="0" dirty="0" smtClean="0"/>
              <a:t> </a:t>
            </a:r>
            <a:r>
              <a:rPr lang="sk-SK" dirty="0" smtClean="0"/>
              <a:t>Prípravy na vznik expozície v prírode sa začali krátko po vzniku Kysuckého múzea a základný kameň tejto expozície bol položený 11. 10. 1974. Prioritná bola záchrana najcennejších pamiatok ľudovej architektúry z obcí </a:t>
            </a:r>
            <a:r>
              <a:rPr lang="sk-SK" dirty="0" err="1" smtClean="0"/>
              <a:t>Riečnica</a:t>
            </a:r>
            <a:r>
              <a:rPr lang="sk-SK" dirty="0" smtClean="0"/>
              <a:t> a </a:t>
            </a:r>
            <a:r>
              <a:rPr lang="sk-SK" dirty="0" err="1" smtClean="0"/>
              <a:t>Harvelka</a:t>
            </a:r>
            <a:r>
              <a:rPr lang="sk-SK" dirty="0" smtClean="0"/>
              <a:t>, ktoré mali zaniknúť z dôvodu výstavby vodnej nádrže Nová Bystrica. </a:t>
            </a:r>
            <a:r>
              <a:rPr lang="sk-SK" sz="1200" b="1" i="0" kern="1200" dirty="0" smtClean="0">
                <a:solidFill>
                  <a:schemeClr val="tx1"/>
                </a:solidFill>
                <a:effectLst/>
                <a:latin typeface="+mn-lt"/>
                <a:ea typeface="+mn-ea"/>
                <a:cs typeface="+mn-cs"/>
              </a:rPr>
              <a:t>Do roku 1981, kedy bola sprístupnená prvá časť expozície, sa vybudovalo 22 z celkove plánovaných 69 objektov expozície múzea v prírode.</a:t>
            </a:r>
            <a:r>
              <a:rPr lang="sk-SK" sz="1200" b="0" i="0" kern="1200" dirty="0" smtClean="0">
                <a:solidFill>
                  <a:schemeClr val="tx1"/>
                </a:solidFill>
                <a:effectLst/>
                <a:latin typeface="+mn-lt"/>
                <a:ea typeface="+mn-ea"/>
                <a:cs typeface="+mn-cs"/>
              </a:rPr>
              <a:t> Národopisná expozícia sa usiluje o rekonštrukciu sídelnej krajiny a životného prostredia, s prezentáciou ľudovej architektúry a spôsobu života i kultúry ľudu na Kysuciach v druhej polovici 19. storočia a prvej polovici 20. storočia.</a:t>
            </a:r>
          </a:p>
          <a:p>
            <a:r>
              <a:rPr lang="sk-SK" sz="1200" b="1" i="0" kern="1200" dirty="0" smtClean="0">
                <a:solidFill>
                  <a:schemeClr val="tx1"/>
                </a:solidFill>
                <a:effectLst/>
                <a:latin typeface="+mn-lt"/>
                <a:ea typeface="+mn-ea"/>
                <a:cs typeface="+mn-cs"/>
              </a:rPr>
              <a:t>Väčšia časť doteraz vybudovanej expozície je prenesená z dnes už neexistujúcej obce </a:t>
            </a:r>
            <a:r>
              <a:rPr lang="sk-SK" sz="1200" b="1" i="0" kern="1200" dirty="0" err="1" smtClean="0">
                <a:solidFill>
                  <a:schemeClr val="tx1"/>
                </a:solidFill>
                <a:effectLst/>
                <a:latin typeface="+mn-lt"/>
                <a:ea typeface="+mn-ea"/>
                <a:cs typeface="+mn-cs"/>
              </a:rPr>
              <a:t>Riečnica</a:t>
            </a:r>
            <a:r>
              <a:rPr lang="sk-SK" sz="1200" b="0" i="0" kern="1200" dirty="0" smtClean="0">
                <a:solidFill>
                  <a:schemeClr val="tx1"/>
                </a:solidFill>
                <a:effectLst/>
                <a:latin typeface="+mn-lt"/>
                <a:ea typeface="+mn-ea"/>
                <a:cs typeface="+mn-cs"/>
              </a:rPr>
              <a:t> - zrubové obytné domy a hospodárske stavby z usadlostí </a:t>
            </a:r>
            <a:r>
              <a:rPr lang="sk-SK" sz="1200" b="0" i="0" kern="1200" dirty="0" err="1" smtClean="0">
                <a:solidFill>
                  <a:schemeClr val="tx1"/>
                </a:solidFill>
                <a:effectLst/>
                <a:latin typeface="+mn-lt"/>
                <a:ea typeface="+mn-ea"/>
                <a:cs typeface="+mn-cs"/>
              </a:rPr>
              <a:t>Rybovia</a:t>
            </a:r>
            <a:r>
              <a:rPr lang="sk-SK" sz="1200" b="0" i="0" kern="1200" dirty="0" smtClean="0">
                <a:solidFill>
                  <a:schemeClr val="tx1"/>
                </a:solidFill>
                <a:effectLst/>
                <a:latin typeface="+mn-lt"/>
                <a:ea typeface="+mn-ea"/>
                <a:cs typeface="+mn-cs"/>
              </a:rPr>
              <a:t>, Do Potoka, ktorú tvorí obytný dom s </a:t>
            </a:r>
            <a:r>
              <a:rPr lang="sk-SK" sz="1200" b="0" i="0" kern="1200" dirty="0" err="1" smtClean="0">
                <a:solidFill>
                  <a:schemeClr val="tx1"/>
                </a:solidFill>
                <a:effectLst/>
                <a:latin typeface="+mn-lt"/>
                <a:ea typeface="+mn-ea"/>
                <a:cs typeface="+mn-cs"/>
              </a:rPr>
              <a:t>podstavanou</a:t>
            </a:r>
            <a:r>
              <a:rPr lang="sk-SK" sz="1200" b="0" i="0" kern="1200" dirty="0" smtClean="0">
                <a:solidFill>
                  <a:schemeClr val="tx1"/>
                </a:solidFill>
                <a:effectLst/>
                <a:latin typeface="+mn-lt"/>
                <a:ea typeface="+mn-ea"/>
                <a:cs typeface="+mn-cs"/>
              </a:rPr>
              <a:t> maštaľou, stodola s pivnicou, maštaľ s </a:t>
            </a:r>
            <a:r>
              <a:rPr lang="sk-SK" sz="1200" b="0" i="0" kern="1200" dirty="0" err="1" smtClean="0">
                <a:solidFill>
                  <a:schemeClr val="tx1"/>
                </a:solidFill>
                <a:effectLst/>
                <a:latin typeface="+mn-lt"/>
                <a:ea typeface="+mn-ea"/>
                <a:cs typeface="+mn-cs"/>
              </a:rPr>
              <a:t>ovčínom</a:t>
            </a:r>
            <a:r>
              <a:rPr lang="sk-SK" sz="1200" b="0" i="0" kern="1200" dirty="0" smtClean="0">
                <a:solidFill>
                  <a:schemeClr val="tx1"/>
                </a:solidFill>
                <a:effectLst/>
                <a:latin typeface="+mn-lt"/>
                <a:ea typeface="+mn-ea"/>
                <a:cs typeface="+mn-cs"/>
              </a:rPr>
              <a:t> a kotercom, ale aj obytný dom s hospodárskymi staviskami - stodolou a </a:t>
            </a:r>
            <a:r>
              <a:rPr lang="sk-SK" sz="1200" b="0" i="0" kern="1200" dirty="0" err="1" smtClean="0">
                <a:solidFill>
                  <a:schemeClr val="tx1"/>
                </a:solidFill>
                <a:effectLst/>
                <a:latin typeface="+mn-lt"/>
                <a:ea typeface="+mn-ea"/>
                <a:cs typeface="+mn-cs"/>
              </a:rPr>
              <a:t>ovčínom</a:t>
            </a:r>
            <a:r>
              <a:rPr lang="sk-SK" sz="1200" b="0" i="0" kern="1200" dirty="0" smtClean="0">
                <a:solidFill>
                  <a:schemeClr val="tx1"/>
                </a:solidFill>
                <a:effectLst/>
                <a:latin typeface="+mn-lt"/>
                <a:ea typeface="+mn-ea"/>
                <a:cs typeface="+mn-cs"/>
              </a:rPr>
              <a:t> bývalého </a:t>
            </a:r>
            <a:r>
              <a:rPr lang="sk-SK" sz="1200" b="0" i="0" kern="1200" dirty="0" err="1" smtClean="0">
                <a:solidFill>
                  <a:schemeClr val="tx1"/>
                </a:solidFill>
                <a:effectLst/>
                <a:latin typeface="+mn-lt"/>
                <a:ea typeface="+mn-ea"/>
                <a:cs typeface="+mn-cs"/>
              </a:rPr>
              <a:t>riečnického</a:t>
            </a:r>
            <a:r>
              <a:rPr lang="sk-SK" sz="1200" b="0" i="0" kern="1200" dirty="0" smtClean="0">
                <a:solidFill>
                  <a:schemeClr val="tx1"/>
                </a:solidFill>
                <a:effectLst/>
                <a:latin typeface="+mn-lt"/>
                <a:ea typeface="+mn-ea"/>
                <a:cs typeface="+mn-cs"/>
              </a:rPr>
              <a:t> richtára Adama </a:t>
            </a:r>
            <a:r>
              <a:rPr lang="sk-SK" sz="1200" b="0" i="0" kern="1200" dirty="0" err="1" smtClean="0">
                <a:solidFill>
                  <a:schemeClr val="tx1"/>
                </a:solidFill>
                <a:effectLst/>
                <a:latin typeface="+mn-lt"/>
                <a:ea typeface="+mn-ea"/>
                <a:cs typeface="+mn-cs"/>
              </a:rPr>
              <a:t>Poništa</a:t>
            </a:r>
            <a:r>
              <a:rPr lang="sk-SK" sz="1200" b="0" i="0" kern="1200" dirty="0" smtClean="0">
                <a:solidFill>
                  <a:schemeClr val="tx1"/>
                </a:solidFill>
                <a:effectLst/>
                <a:latin typeface="+mn-lt"/>
                <a:ea typeface="+mn-ea"/>
                <a:cs typeface="+mn-cs"/>
              </a:rPr>
              <a:t>.</a:t>
            </a:r>
            <a:br>
              <a:rPr lang="sk-SK" sz="1200" b="0" i="0" kern="1200" dirty="0" smtClean="0">
                <a:solidFill>
                  <a:schemeClr val="tx1"/>
                </a:solidFill>
                <a:effectLst/>
                <a:latin typeface="+mn-lt"/>
                <a:ea typeface="+mn-ea"/>
                <a:cs typeface="+mn-cs"/>
              </a:rPr>
            </a:br>
            <a:r>
              <a:rPr lang="sk-SK" sz="1200" b="0" i="0" kern="1200" dirty="0" smtClean="0">
                <a:solidFill>
                  <a:schemeClr val="tx1"/>
                </a:solidFill>
                <a:effectLst/>
                <a:latin typeface="+mn-lt"/>
                <a:ea typeface="+mn-ea"/>
                <a:cs typeface="+mn-cs"/>
              </a:rPr>
              <a:t/>
            </a:r>
            <a:br>
              <a:rPr lang="sk-SK" sz="1200" b="0" i="0" kern="1200" dirty="0" smtClean="0">
                <a:solidFill>
                  <a:schemeClr val="tx1"/>
                </a:solidFill>
                <a:effectLst/>
                <a:latin typeface="+mn-lt"/>
                <a:ea typeface="+mn-ea"/>
                <a:cs typeface="+mn-cs"/>
              </a:rPr>
            </a:br>
            <a:r>
              <a:rPr lang="sk-SK" sz="1200" b="1" i="0" kern="1200" dirty="0" smtClean="0">
                <a:solidFill>
                  <a:schemeClr val="tx1"/>
                </a:solidFill>
                <a:effectLst/>
                <a:latin typeface="+mn-lt"/>
                <a:ea typeface="+mn-ea"/>
                <a:cs typeface="+mn-cs"/>
              </a:rPr>
              <a:t>Kopaničiarske osídlenie reprezentuje usadlosť u </a:t>
            </a:r>
            <a:r>
              <a:rPr lang="sk-SK" sz="1200" b="1" i="0" kern="1200" dirty="0" err="1" smtClean="0">
                <a:solidFill>
                  <a:schemeClr val="tx1"/>
                </a:solidFill>
                <a:effectLst/>
                <a:latin typeface="+mn-lt"/>
                <a:ea typeface="+mn-ea"/>
                <a:cs typeface="+mn-cs"/>
              </a:rPr>
              <a:t>Hruškuliaka</a:t>
            </a:r>
            <a:r>
              <a:rPr lang="sk-SK" sz="1200" b="1" i="0" kern="1200" dirty="0" smtClean="0">
                <a:solidFill>
                  <a:schemeClr val="tx1"/>
                </a:solidFill>
                <a:effectLst/>
                <a:latin typeface="+mn-lt"/>
                <a:ea typeface="+mn-ea"/>
                <a:cs typeface="+mn-cs"/>
              </a:rPr>
              <a:t>, ktorú predstavujú dva obytné domy, stodola a maštaľ so sýpkou.</a:t>
            </a:r>
            <a:r>
              <a:rPr lang="sk-SK" sz="1200" b="0" i="0" kern="1200" dirty="0" smtClean="0">
                <a:solidFill>
                  <a:schemeClr val="tx1"/>
                </a:solidFill>
                <a:effectLst/>
                <a:latin typeface="+mn-lt"/>
                <a:ea typeface="+mn-ea"/>
                <a:cs typeface="+mn-cs"/>
              </a:rPr>
              <a:t/>
            </a:r>
            <a:br>
              <a:rPr lang="sk-SK" sz="1200" b="0" i="0" kern="1200" dirty="0" smtClean="0">
                <a:solidFill>
                  <a:schemeClr val="tx1"/>
                </a:solidFill>
                <a:effectLst/>
                <a:latin typeface="+mn-lt"/>
                <a:ea typeface="+mn-ea"/>
                <a:cs typeface="+mn-cs"/>
              </a:rPr>
            </a:br>
            <a:r>
              <a:rPr lang="sk-SK" sz="1200" b="0" i="0" kern="1200" dirty="0" smtClean="0">
                <a:solidFill>
                  <a:schemeClr val="tx1"/>
                </a:solidFill>
                <a:effectLst/>
                <a:latin typeface="+mn-lt"/>
                <a:ea typeface="+mn-ea"/>
                <a:cs typeface="+mn-cs"/>
              </a:rPr>
              <a:t>Ďalšie objekty sú z obcí Oščadnica - zrubový obytný dom s </a:t>
            </a:r>
            <a:r>
              <a:rPr lang="sk-SK" sz="1200" b="0" i="0" kern="1200" dirty="0" err="1" smtClean="0">
                <a:solidFill>
                  <a:schemeClr val="tx1"/>
                </a:solidFill>
                <a:effectLst/>
                <a:latin typeface="+mn-lt"/>
                <a:ea typeface="+mn-ea"/>
                <a:cs typeface="+mn-cs"/>
              </a:rPr>
              <a:t>archivoltovým</a:t>
            </a:r>
            <a:r>
              <a:rPr lang="sk-SK" sz="1200" b="0" i="0" kern="1200" dirty="0" smtClean="0">
                <a:solidFill>
                  <a:schemeClr val="tx1"/>
                </a:solidFill>
                <a:effectLst/>
                <a:latin typeface="+mn-lt"/>
                <a:ea typeface="+mn-ea"/>
                <a:cs typeface="+mn-cs"/>
              </a:rPr>
              <a:t> portálom datovaným r. 1806, zrubový osempriestorový objekt Krčmy z Korne, zrubový dom pre lesných robotníkov z </a:t>
            </a:r>
            <a:r>
              <a:rPr lang="sk-SK" sz="1200" b="0" i="0" kern="1200" dirty="0" err="1" smtClean="0">
                <a:solidFill>
                  <a:schemeClr val="tx1"/>
                </a:solidFill>
                <a:effectLst/>
                <a:latin typeface="+mn-lt"/>
                <a:ea typeface="+mn-ea"/>
                <a:cs typeface="+mn-cs"/>
              </a:rPr>
              <a:t>Dunajova</a:t>
            </a:r>
            <a:r>
              <a:rPr lang="sk-SK" sz="1200" b="0" i="0" kern="1200" dirty="0" smtClean="0">
                <a:solidFill>
                  <a:schemeClr val="tx1"/>
                </a:solidFill>
                <a:effectLst/>
                <a:latin typeface="+mn-lt"/>
                <a:ea typeface="+mn-ea"/>
                <a:cs typeface="+mn-cs"/>
              </a:rPr>
              <a:t> a usadlosť Romanovia s dvoma zrubovými domami a dvomi hospodárskymi stavbami z </a:t>
            </a:r>
            <a:r>
              <a:rPr lang="sk-SK" sz="1200" b="0" i="0" kern="1200" dirty="0" err="1" smtClean="0">
                <a:solidFill>
                  <a:schemeClr val="tx1"/>
                </a:solidFill>
                <a:effectLst/>
                <a:latin typeface="+mn-lt"/>
                <a:ea typeface="+mn-ea"/>
                <a:cs typeface="+mn-cs"/>
              </a:rPr>
              <a:t>Harvelky</a:t>
            </a:r>
            <a:r>
              <a:rPr lang="sk-SK" sz="1200" b="0" i="0" kern="1200" dirty="0" smtClean="0">
                <a:solidFill>
                  <a:schemeClr val="tx1"/>
                </a:solidFill>
                <a:effectLst/>
                <a:latin typeface="+mn-lt"/>
                <a:ea typeface="+mn-ea"/>
                <a:cs typeface="+mn-cs"/>
              </a:rPr>
              <a:t>, ako aj </a:t>
            </a:r>
            <a:r>
              <a:rPr lang="sk-SK" sz="1200" b="0" i="0" kern="1200" dirty="0" err="1" smtClean="0">
                <a:solidFill>
                  <a:schemeClr val="tx1"/>
                </a:solidFill>
                <a:effectLst/>
                <a:latin typeface="+mn-lt"/>
                <a:ea typeface="+mn-ea"/>
                <a:cs typeface="+mn-cs"/>
              </a:rPr>
              <a:t>Raganov</a:t>
            </a:r>
            <a:r>
              <a:rPr lang="sk-SK" sz="1200" b="0" i="0" kern="1200" dirty="0" smtClean="0">
                <a:solidFill>
                  <a:schemeClr val="tx1"/>
                </a:solidFill>
                <a:effectLst/>
                <a:latin typeface="+mn-lt"/>
                <a:ea typeface="+mn-ea"/>
                <a:cs typeface="+mn-cs"/>
              </a:rPr>
              <a:t> mlyn tiež z </a:t>
            </a:r>
            <a:r>
              <a:rPr lang="sk-SK" sz="1200" b="0" i="0" kern="1200" dirty="0" err="1" smtClean="0">
                <a:solidFill>
                  <a:schemeClr val="tx1"/>
                </a:solidFill>
                <a:effectLst/>
                <a:latin typeface="+mn-lt"/>
                <a:ea typeface="+mn-ea"/>
                <a:cs typeface="+mn-cs"/>
              </a:rPr>
              <a:t>Harvelky</a:t>
            </a:r>
            <a:r>
              <a:rPr lang="sk-SK" sz="1200" b="0" i="0" kern="1200" dirty="0" smtClean="0">
                <a:solidFill>
                  <a:schemeClr val="tx1"/>
                </a:solidFill>
                <a:effectLst/>
                <a:latin typeface="+mn-lt"/>
                <a:ea typeface="+mn-ea"/>
                <a:cs typeface="+mn-cs"/>
              </a:rPr>
              <a:t>.</a:t>
            </a:r>
            <a:br>
              <a:rPr lang="sk-SK" sz="1200" b="0" i="0" kern="1200" dirty="0" smtClean="0">
                <a:solidFill>
                  <a:schemeClr val="tx1"/>
                </a:solidFill>
                <a:effectLst/>
                <a:latin typeface="+mn-lt"/>
                <a:ea typeface="+mn-ea"/>
                <a:cs typeface="+mn-cs"/>
              </a:rPr>
            </a:br>
            <a:r>
              <a:rPr lang="sk-SK" sz="1200" b="0" i="0" kern="1200" dirty="0" smtClean="0">
                <a:solidFill>
                  <a:schemeClr val="tx1"/>
                </a:solidFill>
                <a:effectLst/>
                <a:latin typeface="+mn-lt"/>
                <a:ea typeface="+mn-ea"/>
                <a:cs typeface="+mn-cs"/>
              </a:rPr>
              <a:t/>
            </a:r>
            <a:br>
              <a:rPr lang="sk-SK" sz="1200" b="0" i="0" kern="1200" dirty="0" smtClean="0">
                <a:solidFill>
                  <a:schemeClr val="tx1"/>
                </a:solidFill>
                <a:effectLst/>
                <a:latin typeface="+mn-lt"/>
                <a:ea typeface="+mn-ea"/>
                <a:cs typeface="+mn-cs"/>
              </a:rPr>
            </a:br>
            <a:r>
              <a:rPr lang="sk-SK" sz="1200" b="0" i="0" kern="1200" dirty="0" smtClean="0">
                <a:solidFill>
                  <a:schemeClr val="tx1"/>
                </a:solidFill>
                <a:effectLst/>
                <a:latin typeface="+mn-lt"/>
                <a:ea typeface="+mn-ea"/>
                <a:cs typeface="+mn-cs"/>
              </a:rPr>
              <a:t>Technické stavby prezentuje vodný mlyn a píla s </a:t>
            </a:r>
            <a:r>
              <a:rPr lang="sk-SK" sz="1200" b="0" i="0" kern="1200" dirty="0" err="1" smtClean="0">
                <a:solidFill>
                  <a:schemeClr val="tx1"/>
                </a:solidFill>
                <a:effectLst/>
                <a:latin typeface="+mn-lt"/>
                <a:ea typeface="+mn-ea"/>
                <a:cs typeface="+mn-cs"/>
              </a:rPr>
              <a:t>hrázdenou</a:t>
            </a:r>
            <a:r>
              <a:rPr lang="sk-SK" sz="1200" b="0" i="0" kern="1200" dirty="0" smtClean="0">
                <a:solidFill>
                  <a:schemeClr val="tx1"/>
                </a:solidFill>
                <a:effectLst/>
                <a:latin typeface="+mn-lt"/>
                <a:ea typeface="+mn-ea"/>
                <a:cs typeface="+mn-cs"/>
              </a:rPr>
              <a:t> konštrukciou z obce Klubina. Zo sakrálnych stavieb sa tu nachádza murovaná kaplnka z prvej štvrtiny 19. storočia zo Zborova nad Bystricou a cintorín s kovovými krížmi, predstavujúci cintoríny na Kysuciach začiatkom tohto storočia.</a:t>
            </a:r>
            <a:br>
              <a:rPr lang="sk-SK" sz="1200" b="0" i="0" kern="1200" dirty="0" smtClean="0">
                <a:solidFill>
                  <a:schemeClr val="tx1"/>
                </a:solidFill>
                <a:effectLst/>
                <a:latin typeface="+mn-lt"/>
                <a:ea typeface="+mn-ea"/>
                <a:cs typeface="+mn-cs"/>
              </a:rPr>
            </a:br>
            <a:r>
              <a:rPr lang="sk-SK" sz="1200" b="0" i="0" kern="1200" dirty="0" smtClean="0">
                <a:solidFill>
                  <a:schemeClr val="tx1"/>
                </a:solidFill>
                <a:effectLst/>
                <a:latin typeface="+mn-lt"/>
                <a:ea typeface="+mn-ea"/>
                <a:cs typeface="+mn-cs"/>
              </a:rPr>
              <a:t/>
            </a:r>
            <a:br>
              <a:rPr lang="sk-SK" sz="1200" b="0" i="0" kern="1200" dirty="0" smtClean="0">
                <a:solidFill>
                  <a:schemeClr val="tx1"/>
                </a:solidFill>
                <a:effectLst/>
                <a:latin typeface="+mn-lt"/>
                <a:ea typeface="+mn-ea"/>
                <a:cs typeface="+mn-cs"/>
              </a:rPr>
            </a:br>
            <a:r>
              <a:rPr lang="sk-SK" sz="1200" b="1" i="0" kern="1200" dirty="0" smtClean="0">
                <a:solidFill>
                  <a:schemeClr val="tx1"/>
                </a:solidFill>
                <a:effectLst/>
                <a:latin typeface="+mn-lt"/>
                <a:ea typeface="+mn-ea"/>
                <a:cs typeface="+mn-cs"/>
              </a:rPr>
              <a:t>V interiéroch vybraných objektov sú inštalované pôvodné zariadenia.</a:t>
            </a:r>
            <a:r>
              <a:rPr lang="sk-SK" sz="1200" b="0" i="0" kern="1200" dirty="0" smtClean="0">
                <a:solidFill>
                  <a:schemeClr val="tx1"/>
                </a:solidFill>
                <a:effectLst/>
                <a:latin typeface="+mn-lt"/>
                <a:ea typeface="+mn-ea"/>
                <a:cs typeface="+mn-cs"/>
              </a:rPr>
              <a:t> Súčasťou expozície sú i pôvodné stavby - </a:t>
            </a:r>
            <a:r>
              <a:rPr lang="sk-SK" sz="1200" b="0" i="0" kern="1200" dirty="0" err="1" smtClean="0">
                <a:solidFill>
                  <a:schemeClr val="tx1"/>
                </a:solidFill>
                <a:effectLst/>
                <a:latin typeface="+mn-lt"/>
                <a:ea typeface="+mn-ea"/>
                <a:cs typeface="+mn-cs"/>
              </a:rPr>
              <a:t>cholvarky</a:t>
            </a:r>
            <a:r>
              <a:rPr lang="sk-SK" sz="1200" b="0" i="0" kern="1200" dirty="0" smtClean="0">
                <a:solidFill>
                  <a:schemeClr val="tx1"/>
                </a:solidFill>
                <a:effectLst/>
                <a:latin typeface="+mn-lt"/>
                <a:ea typeface="+mn-ea"/>
                <a:cs typeface="+mn-cs"/>
              </a:rPr>
              <a:t> - objekty sezónnych pastierskych obydlí, hojne využívané v minulosti. Políčka pri domoch prezentujú trojpoľný systém hospodárenia, ktorý bol zaužívaný na Kysuciach.</a:t>
            </a:r>
            <a:br>
              <a:rPr lang="sk-SK" sz="1200" b="0" i="0" kern="1200" dirty="0" smtClean="0">
                <a:solidFill>
                  <a:schemeClr val="tx1"/>
                </a:solidFill>
                <a:effectLst/>
                <a:latin typeface="+mn-lt"/>
                <a:ea typeface="+mn-ea"/>
                <a:cs typeface="+mn-cs"/>
              </a:rPr>
            </a:br>
            <a:r>
              <a:rPr lang="sk-SK" sz="1200" b="1" i="0" kern="1200" dirty="0" smtClean="0">
                <a:solidFill>
                  <a:schemeClr val="tx1"/>
                </a:solidFill>
                <a:effectLst/>
                <a:latin typeface="+mn-lt"/>
                <a:ea typeface="+mn-ea"/>
                <a:cs typeface="+mn-cs"/>
              </a:rPr>
              <a:t>Sezónna prevádzka v národopisnej expozícii je každoročne v mesiacoch máj - október</a:t>
            </a:r>
            <a:r>
              <a:rPr lang="sk-SK" sz="1200" b="0" i="0" kern="1200" dirty="0" smtClean="0">
                <a:solidFill>
                  <a:schemeClr val="tx1"/>
                </a:solidFill>
                <a:effectLst/>
                <a:latin typeface="+mn-lt"/>
                <a:ea typeface="+mn-ea"/>
                <a:cs typeface="+mn-cs"/>
              </a:rPr>
              <a:t>, kedy múzeum ponúka návštevníkom množstvo nedeľných tematických programov s ukážkami tradičných výrobných techník a dramatických prejavov z oblasti rodinnej, kalendárovej a pracovnej obyčajovej tradície v podaní folklórnych skupín, súborov a ľudových hudieb kysuckého regiónu.</a:t>
            </a:r>
          </a:p>
          <a:p>
            <a:endParaRPr lang="sk-SK" sz="1200" b="0" i="0" kern="1200" dirty="0" smtClean="0">
              <a:solidFill>
                <a:schemeClr val="tx1"/>
              </a:solidFill>
              <a:effectLst/>
              <a:latin typeface="+mn-lt"/>
              <a:ea typeface="+mn-ea"/>
              <a:cs typeface="+mn-cs"/>
            </a:endParaRPr>
          </a:p>
          <a:p>
            <a:r>
              <a:rPr lang="sk-SK" sz="1200" b="1" i="0" kern="1200" dirty="0" smtClean="0">
                <a:solidFill>
                  <a:schemeClr val="tx1"/>
                </a:solidFill>
                <a:effectLst/>
                <a:latin typeface="+mn-lt"/>
                <a:ea typeface="+mn-ea"/>
                <a:cs typeface="+mn-cs"/>
              </a:rPr>
              <a:t>Oravská lesná železnica</a:t>
            </a:r>
          </a:p>
          <a:p>
            <a:r>
              <a:rPr lang="sk-SK" sz="1200" b="0" i="0" kern="1200" dirty="0" smtClean="0">
                <a:solidFill>
                  <a:schemeClr val="tx1"/>
                </a:solidFill>
                <a:effectLst/>
                <a:latin typeface="+mn-lt"/>
                <a:ea typeface="+mn-ea"/>
                <a:cs typeface="+mn-cs"/>
              </a:rPr>
              <a:t>V jednej z najchladnejších obcí Slovenska - v Oravskej Lesnej sa nachádza historická lesná úvraťová železnička. Známa je pod označením </a:t>
            </a:r>
            <a:r>
              <a:rPr lang="sk-SK" sz="1200" b="1" i="0" kern="1200" dirty="0" smtClean="0">
                <a:solidFill>
                  <a:schemeClr val="tx1"/>
                </a:solidFill>
                <a:effectLst/>
                <a:latin typeface="+mn-lt"/>
                <a:ea typeface="+mn-ea"/>
                <a:cs typeface="+mn-cs"/>
              </a:rPr>
              <a:t>Oravská lesná železnica</a:t>
            </a:r>
            <a:r>
              <a:rPr lang="sk-SK" sz="1200" b="0" i="0" kern="1200" dirty="0" smtClean="0">
                <a:solidFill>
                  <a:schemeClr val="tx1"/>
                </a:solidFill>
                <a:effectLst/>
                <a:latin typeface="+mn-lt"/>
                <a:ea typeface="+mn-ea"/>
                <a:cs typeface="+mn-cs"/>
              </a:rPr>
              <a:t> a bola súčasťou </a:t>
            </a:r>
            <a:r>
              <a:rPr lang="sk-SK" sz="1200" b="0" i="0" kern="1200" dirty="0" err="1" smtClean="0">
                <a:solidFill>
                  <a:schemeClr val="tx1"/>
                </a:solidFill>
                <a:effectLst/>
                <a:latin typeface="+mn-lt"/>
                <a:ea typeface="+mn-ea"/>
                <a:cs typeface="+mn-cs"/>
              </a:rPr>
              <a:t>Kysucko</a:t>
            </a:r>
            <a:r>
              <a:rPr lang="sk-SK" sz="1200" b="0" i="0" kern="1200" dirty="0" smtClean="0">
                <a:solidFill>
                  <a:schemeClr val="tx1"/>
                </a:solidFill>
                <a:effectLst/>
                <a:latin typeface="+mn-lt"/>
                <a:ea typeface="+mn-ea"/>
                <a:cs typeface="+mn-cs"/>
              </a:rPr>
              <a:t> - Oravskej lesnej železnice.</a:t>
            </a:r>
          </a:p>
          <a:p>
            <a:r>
              <a:rPr lang="sk-SK" sz="1200" b="1" i="0" kern="1200" dirty="0" smtClean="0">
                <a:solidFill>
                  <a:schemeClr val="tx1"/>
                </a:solidFill>
                <a:effectLst/>
                <a:latin typeface="+mn-lt"/>
                <a:ea typeface="+mn-ea"/>
                <a:cs typeface="+mn-cs"/>
              </a:rPr>
              <a:t>História železničky</a:t>
            </a:r>
          </a:p>
          <a:p>
            <a:r>
              <a:rPr lang="sk-SK" sz="1200" b="0" i="0" kern="1200" dirty="0" smtClean="0">
                <a:solidFill>
                  <a:schemeClr val="tx1"/>
                </a:solidFill>
                <a:effectLst/>
                <a:latin typeface="+mn-lt"/>
                <a:ea typeface="+mn-ea"/>
                <a:cs typeface="+mn-cs"/>
              </a:rPr>
              <a:t>Pôvodná trať na zvážanie dreva bola uvedená do prevádzky 27. júla 1918 na trati Oravská Lesná cez Zákamenné do Lokce, ale nebola napojená na verejnú železničnú sieť. Z toho dôvodu sa v roku 1926 dobudoval spojovací úsek ku kysuckej železnici, ktorý bol v prevádzke do roku 1967. Neskôr sa železnica stala nerentabilnou a došlo k zastaveniu premávky na trati.</a:t>
            </a:r>
          </a:p>
          <a:p>
            <a:r>
              <a:rPr lang="sk-SK" sz="1200" b="0" i="1" kern="1200" dirty="0" smtClean="0">
                <a:solidFill>
                  <a:schemeClr val="tx1"/>
                </a:solidFill>
                <a:effectLst/>
                <a:latin typeface="+mn-lt"/>
                <a:ea typeface="+mn-ea"/>
                <a:cs typeface="+mn-cs"/>
              </a:rPr>
              <a:t>Stanica Tanečník</a:t>
            </a:r>
          </a:p>
          <a:p>
            <a:endParaRPr lang="sk-SK" sz="1200" b="0" i="1" kern="1200" dirty="0" smtClean="0">
              <a:solidFill>
                <a:schemeClr val="tx1"/>
              </a:solidFill>
              <a:effectLst/>
              <a:latin typeface="+mn-lt"/>
              <a:ea typeface="+mn-ea"/>
              <a:cs typeface="+mn-cs"/>
            </a:endParaRPr>
          </a:p>
          <a:p>
            <a:r>
              <a:rPr lang="sk-SK" sz="1200" b="1" i="0" kern="1200" dirty="0" smtClean="0">
                <a:solidFill>
                  <a:schemeClr val="tx1"/>
                </a:solidFill>
                <a:effectLst/>
                <a:latin typeface="+mn-lt"/>
                <a:ea typeface="+mn-ea"/>
                <a:cs typeface="+mn-cs"/>
              </a:rPr>
              <a:t>Druhá šanca pre Oravskú lesnú železnicu</a:t>
            </a:r>
          </a:p>
          <a:p>
            <a:r>
              <a:rPr lang="sk-SK" sz="1200" b="0" i="0" kern="1200" dirty="0" smtClean="0">
                <a:solidFill>
                  <a:schemeClr val="tx1"/>
                </a:solidFill>
                <a:effectLst/>
                <a:latin typeface="+mn-lt"/>
                <a:ea typeface="+mn-ea"/>
                <a:cs typeface="+mn-cs"/>
              </a:rPr>
              <a:t>Našťastie </a:t>
            </a:r>
            <a:r>
              <a:rPr lang="sk-SK" sz="1200" b="0" i="0" kern="1200" dirty="0" err="1" smtClean="0">
                <a:solidFill>
                  <a:schemeClr val="tx1"/>
                </a:solidFill>
                <a:effectLst/>
                <a:latin typeface="+mn-lt"/>
                <a:ea typeface="+mn-ea"/>
                <a:cs typeface="+mn-cs"/>
              </a:rPr>
              <a:t>Oravskéu</a:t>
            </a:r>
            <a:r>
              <a:rPr lang="sk-SK" sz="1200" b="0" i="0" kern="1200" dirty="0" smtClean="0">
                <a:solidFill>
                  <a:schemeClr val="tx1"/>
                </a:solidFill>
                <a:effectLst/>
                <a:latin typeface="+mn-lt"/>
                <a:ea typeface="+mn-ea"/>
                <a:cs typeface="+mn-cs"/>
              </a:rPr>
              <a:t> múzeu nebol osud tejto technickej pamiatky </a:t>
            </a:r>
            <a:r>
              <a:rPr lang="sk-SK" sz="1200" b="0" i="0" kern="1200" dirty="0" err="1" smtClean="0">
                <a:solidFill>
                  <a:schemeClr val="tx1"/>
                </a:solidFill>
                <a:effectLst/>
                <a:latin typeface="+mn-lt"/>
                <a:ea typeface="+mn-ea"/>
                <a:cs typeface="+mn-cs"/>
              </a:rPr>
              <a:t>ľahostajný.</a:t>
            </a:r>
            <a:r>
              <a:rPr lang="sk-SK" sz="1200" b="1" i="0" kern="1200" dirty="0" err="1" smtClean="0">
                <a:solidFill>
                  <a:schemeClr val="tx1"/>
                </a:solidFill>
                <a:effectLst/>
                <a:latin typeface="+mn-lt"/>
                <a:ea typeface="+mn-ea"/>
                <a:cs typeface="+mn-cs"/>
              </a:rPr>
              <a:t>Vypracoval</a:t>
            </a:r>
            <a:r>
              <a:rPr lang="sk-SK" sz="1200" b="1" i="0" kern="1200" dirty="0" smtClean="0">
                <a:solidFill>
                  <a:schemeClr val="tx1"/>
                </a:solidFill>
                <a:effectLst/>
                <a:latin typeface="+mn-lt"/>
                <a:ea typeface="+mn-ea"/>
                <a:cs typeface="+mn-cs"/>
              </a:rPr>
              <a:t> úspešný projekt revitalizácie trate</a:t>
            </a:r>
            <a:r>
              <a:rPr lang="sk-SK" sz="1200" b="0" i="0" kern="1200" dirty="0" smtClean="0">
                <a:solidFill>
                  <a:schemeClr val="tx1"/>
                </a:solidFill>
                <a:effectLst/>
                <a:latin typeface="+mn-lt"/>
                <a:ea typeface="+mn-ea"/>
                <a:cs typeface="+mn-cs"/>
              </a:rPr>
              <a:t>, ktorý podporil Európsky fond regionálneho rozvoja. 31. mája 2008 po takmer 90 rokoch od vybudovania trate bola prevádzka opäť spustená na úseku Tanečník - Sedlo </a:t>
            </a:r>
            <a:r>
              <a:rPr lang="sk-SK" sz="1200" b="0" i="0" kern="1200" dirty="0" err="1" smtClean="0">
                <a:solidFill>
                  <a:schemeClr val="tx1"/>
                </a:solidFill>
                <a:effectLst/>
                <a:latin typeface="+mn-lt"/>
                <a:ea typeface="+mn-ea"/>
                <a:cs typeface="+mn-cs"/>
              </a:rPr>
              <a:t>Beskyd</a:t>
            </a:r>
            <a:r>
              <a:rPr lang="sk-SK" sz="1200" b="0" i="0" kern="1200" dirty="0" smtClean="0">
                <a:solidFill>
                  <a:schemeClr val="tx1"/>
                </a:solidFill>
                <a:effectLst/>
                <a:latin typeface="+mn-lt"/>
                <a:ea typeface="+mn-ea"/>
                <a:cs typeface="+mn-cs"/>
              </a:rPr>
              <a:t>.</a:t>
            </a:r>
          </a:p>
          <a:p>
            <a:r>
              <a:rPr lang="sk-SK" sz="1200" b="0" i="1" kern="1200" dirty="0" smtClean="0">
                <a:solidFill>
                  <a:schemeClr val="tx1"/>
                </a:solidFill>
                <a:effectLst/>
                <a:latin typeface="+mn-lt"/>
                <a:ea typeface="+mn-ea"/>
                <a:cs typeface="+mn-cs"/>
              </a:rPr>
              <a:t>Parná </a:t>
            </a:r>
            <a:r>
              <a:rPr lang="sk-SK" sz="1200" b="0" i="1" kern="1200" dirty="0" err="1" smtClean="0">
                <a:solidFill>
                  <a:schemeClr val="tx1"/>
                </a:solidFill>
                <a:effectLst/>
                <a:latin typeface="+mn-lt"/>
                <a:ea typeface="+mn-ea"/>
                <a:cs typeface="+mn-cs"/>
              </a:rPr>
              <a:t>lokomotíva</a:t>
            </a:r>
            <a:r>
              <a:rPr lang="sk-SK" sz="1200" b="0" i="0" kern="1200" dirty="0" err="1" smtClean="0">
                <a:solidFill>
                  <a:schemeClr val="tx1"/>
                </a:solidFill>
                <a:effectLst/>
                <a:latin typeface="+mn-lt"/>
                <a:ea typeface="+mn-ea"/>
                <a:cs typeface="+mn-cs"/>
              </a:rPr>
              <a:t>Počas</a:t>
            </a:r>
            <a:r>
              <a:rPr lang="sk-SK" sz="1200" b="0" i="0" kern="1200" dirty="0" smtClean="0">
                <a:solidFill>
                  <a:schemeClr val="tx1"/>
                </a:solidFill>
                <a:effectLst/>
                <a:latin typeface="+mn-lt"/>
                <a:ea typeface="+mn-ea"/>
                <a:cs typeface="+mn-cs"/>
              </a:rPr>
              <a:t> víkendov Vás prevezie po trati takáto parádna parná lokomotíva ČKD D760/90 1441/1928 </a:t>
            </a:r>
            <a:r>
              <a:rPr lang="sk-SK" sz="1200" b="0" i="0" kern="1200" dirty="0" err="1" smtClean="0">
                <a:solidFill>
                  <a:schemeClr val="tx1"/>
                </a:solidFill>
                <a:effectLst/>
                <a:latin typeface="+mn-lt"/>
                <a:ea typeface="+mn-ea"/>
                <a:cs typeface="+mn-cs"/>
              </a:rPr>
              <a:t>Gontkulák</a:t>
            </a:r>
            <a:r>
              <a:rPr lang="sk-SK" sz="1200" b="0" i="0" kern="1200" dirty="0" smtClean="0">
                <a:solidFill>
                  <a:schemeClr val="tx1"/>
                </a:solidFill>
                <a:effectLst/>
                <a:latin typeface="+mn-lt"/>
                <a:ea typeface="+mn-ea"/>
                <a:cs typeface="+mn-cs"/>
              </a:rPr>
              <a:t>.</a:t>
            </a:r>
          </a:p>
          <a:p>
            <a:r>
              <a:rPr lang="sk-SK" sz="1200" b="0" i="1" kern="1200" dirty="0" smtClean="0">
                <a:solidFill>
                  <a:schemeClr val="tx1"/>
                </a:solidFill>
                <a:effectLst/>
                <a:latin typeface="+mn-lt"/>
                <a:ea typeface="+mn-ea"/>
                <a:cs typeface="+mn-cs"/>
              </a:rPr>
              <a:t>Vláčik stúpa do sedla </a:t>
            </a:r>
            <a:r>
              <a:rPr lang="sk-SK" sz="1200" b="0" i="1" kern="1200" dirty="0" err="1" smtClean="0">
                <a:solidFill>
                  <a:schemeClr val="tx1"/>
                </a:solidFill>
                <a:effectLst/>
                <a:latin typeface="+mn-lt"/>
                <a:ea typeface="+mn-ea"/>
                <a:cs typeface="+mn-cs"/>
              </a:rPr>
              <a:t>Beskyd</a:t>
            </a:r>
            <a:r>
              <a:rPr lang="sk-SK" sz="1200" b="0" i="0" kern="1200" dirty="0" err="1" smtClean="0">
                <a:solidFill>
                  <a:schemeClr val="tx1"/>
                </a:solidFill>
                <a:effectLst/>
                <a:latin typeface="+mn-lt"/>
                <a:ea typeface="+mn-ea"/>
                <a:cs typeface="+mn-cs"/>
              </a:rPr>
              <a:t>Na</a:t>
            </a:r>
            <a:r>
              <a:rPr lang="sk-SK" sz="1200" b="0" i="0" kern="1200" dirty="0" smtClean="0">
                <a:solidFill>
                  <a:schemeClr val="tx1"/>
                </a:solidFill>
                <a:effectLst/>
                <a:latin typeface="+mn-lt"/>
                <a:ea typeface="+mn-ea"/>
                <a:cs typeface="+mn-cs"/>
              </a:rPr>
              <a:t> tri a pol kilometrovej trati mašinka </a:t>
            </a:r>
            <a:r>
              <a:rPr lang="sk-SK" sz="1200" b="0" i="0" kern="1200" dirty="0" err="1" smtClean="0">
                <a:solidFill>
                  <a:schemeClr val="tx1"/>
                </a:solidFill>
                <a:effectLst/>
                <a:latin typeface="+mn-lt"/>
                <a:ea typeface="+mn-ea"/>
                <a:cs typeface="+mn-cs"/>
              </a:rPr>
              <a:t>rekoná</a:t>
            </a:r>
            <a:r>
              <a:rPr lang="sk-SK" sz="1200" b="0" i="0" kern="1200" dirty="0" smtClean="0">
                <a:solidFill>
                  <a:schemeClr val="tx1"/>
                </a:solidFill>
                <a:effectLst/>
                <a:latin typeface="+mn-lt"/>
                <a:ea typeface="+mn-ea"/>
                <a:cs typeface="+mn-cs"/>
              </a:rPr>
              <a:t> 120 metrové prevýšenie. Zaujímavosťou je, že vláčik premáva aj v zime, keď sú tu neraz dvojmetrové záveje.</a:t>
            </a:r>
          </a:p>
          <a:p>
            <a:r>
              <a:rPr lang="sk-SK" sz="1200" b="0" i="1" kern="1200" dirty="0" smtClean="0">
                <a:solidFill>
                  <a:schemeClr val="tx1"/>
                </a:solidFill>
                <a:effectLst/>
                <a:latin typeface="+mn-lt"/>
                <a:ea typeface="+mn-ea"/>
                <a:cs typeface="+mn-cs"/>
              </a:rPr>
              <a:t>Výhľad z </a:t>
            </a:r>
            <a:r>
              <a:rPr lang="sk-SK" sz="1200" b="0" i="1" kern="1200" dirty="0" err="1" smtClean="0">
                <a:solidFill>
                  <a:schemeClr val="tx1"/>
                </a:solidFill>
                <a:effectLst/>
                <a:latin typeface="+mn-lt"/>
                <a:ea typeface="+mn-ea"/>
                <a:cs typeface="+mn-cs"/>
              </a:rPr>
              <a:t>výhliadky</a:t>
            </a:r>
            <a:r>
              <a:rPr lang="sk-SK" sz="1200" b="0" i="0" kern="1200" dirty="0" err="1" smtClean="0">
                <a:solidFill>
                  <a:schemeClr val="tx1"/>
                </a:solidFill>
                <a:effectLst/>
                <a:latin typeface="+mn-lt"/>
                <a:ea typeface="+mn-ea"/>
                <a:cs typeface="+mn-cs"/>
              </a:rPr>
              <a:t>Potom</a:t>
            </a:r>
            <a:r>
              <a:rPr lang="sk-SK" sz="1200" b="0" i="0" kern="1200" dirty="0" smtClean="0">
                <a:solidFill>
                  <a:schemeClr val="tx1"/>
                </a:solidFill>
                <a:effectLst/>
                <a:latin typeface="+mn-lt"/>
                <a:ea typeface="+mn-ea"/>
                <a:cs typeface="+mn-cs"/>
              </a:rPr>
              <a:t> ako dorazíte do sedla </a:t>
            </a:r>
            <a:r>
              <a:rPr lang="sk-SK" sz="1200" b="0" i="0" kern="1200" dirty="0" err="1" smtClean="0">
                <a:solidFill>
                  <a:schemeClr val="tx1"/>
                </a:solidFill>
                <a:effectLst/>
                <a:latin typeface="+mn-lt"/>
                <a:ea typeface="+mn-ea"/>
                <a:cs typeface="+mn-cs"/>
              </a:rPr>
              <a:t>Beskyd</a:t>
            </a:r>
            <a:r>
              <a:rPr lang="sk-SK" sz="1200" b="0" i="0" kern="1200" dirty="0" smtClean="0">
                <a:solidFill>
                  <a:schemeClr val="tx1"/>
                </a:solidFill>
                <a:effectLst/>
                <a:latin typeface="+mn-lt"/>
                <a:ea typeface="+mn-ea"/>
                <a:cs typeface="+mn-cs"/>
              </a:rPr>
              <a:t> máte čas približne 20 minút na zastávku pri vyhliadke, z ktorej je pekný výhľad na okolie. My sme mali pekné počasia a tak sme videli okrem Malej Fatry aj Západné Tatry v diaľke.</a:t>
            </a:r>
          </a:p>
          <a:p>
            <a:r>
              <a:rPr lang="sk-SK" sz="1200" b="0" i="1" kern="1200" dirty="0" smtClean="0">
                <a:solidFill>
                  <a:schemeClr val="tx1"/>
                </a:solidFill>
                <a:effectLst/>
                <a:latin typeface="+mn-lt"/>
                <a:ea typeface="+mn-ea"/>
                <a:cs typeface="+mn-cs"/>
              </a:rPr>
              <a:t>Vlak v sedle </a:t>
            </a:r>
            <a:r>
              <a:rPr lang="sk-SK" sz="1200" b="0" i="1" kern="1200" dirty="0" err="1" smtClean="0">
                <a:solidFill>
                  <a:schemeClr val="tx1"/>
                </a:solidFill>
                <a:effectLst/>
                <a:latin typeface="+mn-lt"/>
                <a:ea typeface="+mn-ea"/>
                <a:cs typeface="+mn-cs"/>
              </a:rPr>
              <a:t>Beskyd</a:t>
            </a:r>
            <a:endParaRPr lang="sk-SK" sz="1200" b="0" i="0" kern="1200" dirty="0" smtClean="0">
              <a:solidFill>
                <a:schemeClr val="tx1"/>
              </a:solidFill>
              <a:effectLst/>
              <a:latin typeface="+mn-lt"/>
              <a:ea typeface="+mn-ea"/>
              <a:cs typeface="+mn-cs"/>
            </a:endParaRPr>
          </a:p>
          <a:p>
            <a:r>
              <a:rPr lang="sk-SK" sz="1200" b="0" i="0" kern="1200" dirty="0" smtClean="0">
                <a:solidFill>
                  <a:schemeClr val="tx1"/>
                </a:solidFill>
                <a:effectLst/>
                <a:latin typeface="+mn-lt"/>
                <a:ea typeface="+mn-ea"/>
                <a:cs typeface="+mn-cs"/>
              </a:rPr>
              <a:t>Po 20 - </a:t>
            </a:r>
            <a:r>
              <a:rPr lang="sk-SK" sz="1200" b="0" i="0" kern="1200" dirty="0" err="1" smtClean="0">
                <a:solidFill>
                  <a:schemeClr val="tx1"/>
                </a:solidFill>
                <a:effectLst/>
                <a:latin typeface="+mn-lt"/>
                <a:ea typeface="+mn-ea"/>
                <a:cs typeface="+mn-cs"/>
              </a:rPr>
              <a:t>tich</a:t>
            </a:r>
            <a:r>
              <a:rPr lang="sk-SK" sz="1200" b="0" i="0" kern="1200" dirty="0" smtClean="0">
                <a:solidFill>
                  <a:schemeClr val="tx1"/>
                </a:solidFill>
                <a:effectLst/>
                <a:latin typeface="+mn-lt"/>
                <a:ea typeface="+mn-ea"/>
                <a:cs typeface="+mn-cs"/>
              </a:rPr>
              <a:t> minútach na nás </a:t>
            </a:r>
            <a:r>
              <a:rPr lang="sk-SK" sz="1200" b="0" i="0" kern="1200" dirty="0" err="1" smtClean="0">
                <a:solidFill>
                  <a:schemeClr val="tx1"/>
                </a:solidFill>
                <a:effectLst/>
                <a:latin typeface="+mn-lt"/>
                <a:ea typeface="+mn-ea"/>
                <a:cs typeface="+mn-cs"/>
              </a:rPr>
              <a:t>rušnovodič</a:t>
            </a:r>
            <a:r>
              <a:rPr lang="sk-SK" sz="1200" b="0" i="0" kern="1200" dirty="0" smtClean="0">
                <a:solidFill>
                  <a:schemeClr val="tx1"/>
                </a:solidFill>
                <a:effectLst/>
                <a:latin typeface="+mn-lt"/>
                <a:ea typeface="+mn-ea"/>
                <a:cs typeface="+mn-cs"/>
              </a:rPr>
              <a:t> zapískal píšťalkou, keďže bol čas ísť späť.</a:t>
            </a:r>
          </a:p>
          <a:p>
            <a:r>
              <a:rPr lang="sk-SK" sz="1200" b="0" i="1" kern="1200" dirty="0" smtClean="0">
                <a:solidFill>
                  <a:schemeClr val="tx1"/>
                </a:solidFill>
                <a:effectLst/>
                <a:latin typeface="+mn-lt"/>
                <a:ea typeface="+mn-ea"/>
                <a:cs typeface="+mn-cs"/>
              </a:rPr>
              <a:t>Cesta späť</a:t>
            </a:r>
            <a:endParaRPr lang="sk-SK" sz="1200" b="0" i="0" kern="1200" dirty="0" smtClean="0">
              <a:solidFill>
                <a:schemeClr val="tx1"/>
              </a:solidFill>
              <a:effectLst/>
              <a:latin typeface="+mn-lt"/>
              <a:ea typeface="+mn-ea"/>
              <a:cs typeface="+mn-cs"/>
            </a:endParaRPr>
          </a:p>
          <a:p>
            <a:r>
              <a:rPr lang="sk-SK" sz="1200" b="0" i="1" kern="1200" dirty="0" smtClean="0">
                <a:solidFill>
                  <a:schemeClr val="tx1"/>
                </a:solidFill>
                <a:effectLst/>
                <a:latin typeface="+mn-lt"/>
                <a:ea typeface="+mn-ea"/>
                <a:cs typeface="+mn-cs"/>
              </a:rPr>
              <a:t>Naspäť v </a:t>
            </a:r>
            <a:r>
              <a:rPr lang="sk-SK" sz="1200" b="0" i="1" kern="1200" dirty="0" err="1" smtClean="0">
                <a:solidFill>
                  <a:schemeClr val="tx1"/>
                </a:solidFill>
                <a:effectLst/>
                <a:latin typeface="+mn-lt"/>
                <a:ea typeface="+mn-ea"/>
                <a:cs typeface="+mn-cs"/>
              </a:rPr>
              <a:t>Tanečníku</a:t>
            </a:r>
            <a:endParaRPr lang="sk-SK" sz="1200" b="0" i="1" kern="1200" dirty="0" smtClean="0">
              <a:solidFill>
                <a:schemeClr val="tx1"/>
              </a:solidFill>
              <a:effectLst/>
              <a:latin typeface="+mn-lt"/>
              <a:ea typeface="+mn-ea"/>
              <a:cs typeface="+mn-cs"/>
            </a:endParaRPr>
          </a:p>
          <a:p>
            <a:r>
              <a:rPr lang="sk-SK" sz="1200" b="0" i="0" kern="1200" dirty="0" smtClean="0">
                <a:solidFill>
                  <a:schemeClr val="tx1"/>
                </a:solidFill>
                <a:effectLst/>
                <a:latin typeface="+mn-lt"/>
                <a:ea typeface="+mn-ea"/>
                <a:cs typeface="+mn-cs"/>
              </a:rPr>
              <a:t>V objektoch pri stanici Tanečník nájdete malú expozíciu venovanú histórií Oravskej lesnej železnice spolu s originálnymi exponátmi.</a:t>
            </a:r>
          </a:p>
          <a:p>
            <a:endParaRPr lang="sk-SK" sz="1200" b="0" i="0" kern="1200" dirty="0" smtClean="0">
              <a:solidFill>
                <a:schemeClr val="tx1"/>
              </a:solidFill>
              <a:effectLst/>
              <a:latin typeface="+mn-lt"/>
              <a:ea typeface="+mn-ea"/>
              <a:cs typeface="+mn-cs"/>
            </a:endParaRPr>
          </a:p>
          <a:p>
            <a:endParaRPr lang="sk-SK" dirty="0"/>
          </a:p>
        </p:txBody>
      </p:sp>
      <p:sp>
        <p:nvSpPr>
          <p:cNvPr id="4" name="Zástupný symbol čísla snímky 3"/>
          <p:cNvSpPr>
            <a:spLocks noGrp="1"/>
          </p:cNvSpPr>
          <p:nvPr>
            <p:ph type="sldNum" sz="quarter" idx="10"/>
          </p:nvPr>
        </p:nvSpPr>
        <p:spPr/>
        <p:txBody>
          <a:bodyPr/>
          <a:lstStyle/>
          <a:p>
            <a:fld id="{F60B4484-9DC4-4CE3-96B9-BE81B979A48C}" type="slidenum">
              <a:rPr lang="sk-SK" smtClean="0"/>
              <a:t>21</a:t>
            </a:fld>
            <a:endParaRPr lang="sk-SK"/>
          </a:p>
        </p:txBody>
      </p:sp>
    </p:spTree>
    <p:extLst>
      <p:ext uri="{BB962C8B-B14F-4D97-AF65-F5344CB8AC3E}">
        <p14:creationId xmlns:p14="http://schemas.microsoft.com/office/powerpoint/2010/main" val="180206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sz="1200" b="0" i="0" kern="1200" dirty="0" smtClean="0">
                <a:solidFill>
                  <a:schemeClr val="tx1"/>
                </a:solidFill>
                <a:effectLst/>
                <a:latin typeface="+mn-lt"/>
                <a:ea typeface="+mn-ea"/>
                <a:cs typeface="+mn-cs"/>
              </a:rPr>
              <a:t>Toto múzeum v prírode je súčasťou </a:t>
            </a:r>
            <a:r>
              <a:rPr lang="sk-SK" sz="1200" b="1" i="0" kern="1200" dirty="0" smtClean="0">
                <a:solidFill>
                  <a:schemeClr val="tx1"/>
                </a:solidFill>
                <a:effectLst/>
                <a:latin typeface="+mn-lt"/>
                <a:ea typeface="+mn-ea"/>
                <a:cs typeface="+mn-cs"/>
              </a:rPr>
              <a:t>Vihorlatského múzea</a:t>
            </a:r>
            <a:r>
              <a:rPr lang="sk-SK" sz="1200" b="0" i="0" kern="1200" dirty="0" smtClean="0">
                <a:solidFill>
                  <a:schemeClr val="tx1"/>
                </a:solidFill>
                <a:effectLst/>
                <a:latin typeface="+mn-lt"/>
                <a:ea typeface="+mn-ea"/>
                <a:cs typeface="+mn-cs"/>
              </a:rPr>
              <a:t>. Múzeum v </a:t>
            </a:r>
            <a:r>
              <a:rPr lang="sk-SK" sz="1200" b="0" i="0" kern="1200" dirty="0" err="1" smtClean="0">
                <a:solidFill>
                  <a:schemeClr val="tx1"/>
                </a:solidFill>
                <a:effectLst/>
                <a:latin typeface="+mn-lt"/>
                <a:ea typeface="+mn-ea"/>
                <a:cs typeface="+mn-cs"/>
              </a:rPr>
              <a:t>príride</a:t>
            </a:r>
            <a:r>
              <a:rPr lang="sk-SK" sz="1200" b="0" i="0" kern="1200" dirty="0" smtClean="0">
                <a:solidFill>
                  <a:schemeClr val="tx1"/>
                </a:solidFill>
                <a:effectLst/>
                <a:latin typeface="+mn-lt"/>
                <a:ea typeface="+mn-ea"/>
                <a:cs typeface="+mn-cs"/>
              </a:rPr>
              <a:t> je vzdialené cca 300 metrov od Vihorlatského múzea, ktoré sídli v renesančnom kaštieli neďaleko Parku mieru v centre mesta Humenné.</a:t>
            </a:r>
          </a:p>
          <a:p>
            <a:r>
              <a:rPr lang="sk-SK" sz="1200" b="0" i="0" kern="1200" dirty="0" smtClean="0">
                <a:solidFill>
                  <a:schemeClr val="tx1"/>
                </a:solidFill>
                <a:effectLst/>
                <a:latin typeface="+mn-lt"/>
                <a:ea typeface="+mn-ea"/>
                <a:cs typeface="+mn-cs"/>
              </a:rPr>
              <a:t>Najvýznamnejším objektom, ktorý majú návštevníci </a:t>
            </a:r>
            <a:r>
              <a:rPr lang="sk-SK" sz="1200" b="0" i="0" kern="1200" dirty="0" err="1" smtClean="0">
                <a:solidFill>
                  <a:schemeClr val="tx1"/>
                </a:solidFill>
                <a:effectLst/>
                <a:latin typeface="+mn-lt"/>
                <a:ea typeface="+mn-ea"/>
                <a:cs typeface="+mn-cs"/>
              </a:rPr>
              <a:t>tohoto</a:t>
            </a:r>
            <a:r>
              <a:rPr lang="sk-SK" sz="1200" b="0" i="0" kern="1200" dirty="0" smtClean="0">
                <a:solidFill>
                  <a:schemeClr val="tx1"/>
                </a:solidFill>
                <a:effectLst/>
                <a:latin typeface="+mn-lt"/>
                <a:ea typeface="+mn-ea"/>
                <a:cs typeface="+mn-cs"/>
              </a:rPr>
              <a:t> skanzenu k dispozícii je gréckokatolícky drevený </a:t>
            </a:r>
            <a:r>
              <a:rPr lang="sk-SK" sz="1200" b="1" i="0" kern="1200" dirty="0" smtClean="0">
                <a:solidFill>
                  <a:schemeClr val="tx1"/>
                </a:solidFill>
                <a:effectLst/>
                <a:latin typeface="+mn-lt"/>
                <a:ea typeface="+mn-ea"/>
                <a:cs typeface="+mn-cs"/>
              </a:rPr>
              <a:t>Kostol sv. Michala Archanjela</a:t>
            </a:r>
            <a:r>
              <a:rPr lang="sk-SK" sz="1200" b="0" i="0" kern="1200" dirty="0" smtClean="0">
                <a:solidFill>
                  <a:schemeClr val="tx1"/>
                </a:solidFill>
                <a:effectLst/>
                <a:latin typeface="+mn-lt"/>
                <a:ea typeface="+mn-ea"/>
                <a:cs typeface="+mn-cs"/>
              </a:rPr>
              <a:t>, ktorý bol vraj postavený bez pomoci klincov. Gréckokatolícky drevený Kostol sv. Michala Archanjela postavili v roku 1794. Je to trojdielna zrubová stavba </a:t>
            </a:r>
            <a:r>
              <a:rPr lang="sk-SK" sz="1200" b="0" i="0" kern="1200" dirty="0" err="1" smtClean="0">
                <a:solidFill>
                  <a:schemeClr val="tx1"/>
                </a:solidFill>
                <a:effectLst/>
                <a:latin typeface="+mn-lt"/>
                <a:ea typeface="+mn-ea"/>
                <a:cs typeface="+mn-cs"/>
              </a:rPr>
              <a:t>lemkovského</a:t>
            </a:r>
            <a:r>
              <a:rPr lang="sk-SK" sz="1200" b="0" i="0" kern="1200" dirty="0" smtClean="0">
                <a:solidFill>
                  <a:schemeClr val="tx1"/>
                </a:solidFill>
                <a:effectLst/>
                <a:latin typeface="+mn-lt"/>
                <a:ea typeface="+mn-ea"/>
                <a:cs typeface="+mn-cs"/>
              </a:rPr>
              <a:t> typu. Trojitosť priestoru je navonok zvýraznená tromi vežami. </a:t>
            </a:r>
            <a:r>
              <a:rPr lang="sk-SK" sz="1200" b="0" i="0" kern="1200" dirty="0" err="1" smtClean="0">
                <a:solidFill>
                  <a:schemeClr val="tx1"/>
                </a:solidFill>
                <a:effectLst/>
                <a:latin typeface="+mn-lt"/>
                <a:ea typeface="+mn-ea"/>
                <a:cs typeface="+mn-cs"/>
              </a:rPr>
              <a:t>Ikonostas</a:t>
            </a:r>
            <a:r>
              <a:rPr lang="sk-SK" sz="1200" b="0" i="0" kern="1200" dirty="0" smtClean="0">
                <a:solidFill>
                  <a:schemeClr val="tx1"/>
                </a:solidFill>
                <a:effectLst/>
                <a:latin typeface="+mn-lt"/>
                <a:ea typeface="+mn-ea"/>
                <a:cs typeface="+mn-cs"/>
              </a:rPr>
              <a:t> je z 18. storočia, niektoré ikony zo 16. a 17. storočia. Objekt v rokoch 1974 a 1977 preniesli do expozície ľudovej architektúry a bývania </a:t>
            </a:r>
            <a:r>
              <a:rPr lang="sk-SK" sz="1200" b="1" i="0" kern="1200" dirty="0" smtClean="0">
                <a:solidFill>
                  <a:schemeClr val="tx1"/>
                </a:solidFill>
                <a:effectLst/>
                <a:latin typeface="+mn-lt"/>
                <a:ea typeface="+mn-ea"/>
                <a:cs typeface="+mn-cs"/>
              </a:rPr>
              <a:t>Vlastivedného múzea v Humennom</a:t>
            </a:r>
            <a:r>
              <a:rPr lang="sk-SK" sz="1200" b="0" i="0" kern="1200" dirty="0" smtClean="0">
                <a:solidFill>
                  <a:schemeClr val="tx1"/>
                </a:solidFill>
                <a:effectLst/>
                <a:latin typeface="+mn-lt"/>
                <a:ea typeface="+mn-ea"/>
                <a:cs typeface="+mn-cs"/>
              </a:rPr>
              <a:t>.</a:t>
            </a:r>
          </a:p>
          <a:p>
            <a:r>
              <a:rPr lang="sk-SK" sz="1200" b="0" i="0" kern="1200" dirty="0" smtClean="0">
                <a:solidFill>
                  <a:schemeClr val="tx1"/>
                </a:solidFill>
                <a:effectLst/>
                <a:latin typeface="+mn-lt"/>
                <a:ea typeface="+mn-ea"/>
                <a:cs typeface="+mn-cs"/>
              </a:rPr>
              <a:t>Okrem tohto unikátneho kostola tu nájdeme množstvo poľnohospodárskych strojov, vodný mlyn, kováčsku </a:t>
            </a:r>
            <a:r>
              <a:rPr lang="sk-SK" sz="1200" b="0" i="0" kern="1200" dirty="0" err="1" smtClean="0">
                <a:solidFill>
                  <a:schemeClr val="tx1"/>
                </a:solidFill>
                <a:effectLst/>
                <a:latin typeface="+mn-lt"/>
                <a:ea typeface="+mn-ea"/>
                <a:cs typeface="+mn-cs"/>
              </a:rPr>
              <a:t>dieľňu</a:t>
            </a:r>
            <a:r>
              <a:rPr lang="sk-SK" sz="1200" b="0" i="0" kern="1200" dirty="0" smtClean="0">
                <a:solidFill>
                  <a:schemeClr val="tx1"/>
                </a:solidFill>
                <a:effectLst/>
                <a:latin typeface="+mn-lt"/>
                <a:ea typeface="+mn-ea"/>
                <a:cs typeface="+mn-cs"/>
              </a:rPr>
              <a:t>, ukážky ľudových </a:t>
            </a:r>
            <a:r>
              <a:rPr lang="sk-SK" sz="1200" b="0" i="0" kern="1200" dirty="0" err="1" smtClean="0">
                <a:solidFill>
                  <a:schemeClr val="tx1"/>
                </a:solidFill>
                <a:effectLst/>
                <a:latin typeface="+mn-lt"/>
                <a:ea typeface="+mn-ea"/>
                <a:cs typeface="+mn-cs"/>
              </a:rPr>
              <a:t>ramesiel</a:t>
            </a:r>
            <a:r>
              <a:rPr lang="sk-SK" sz="1200" b="0" i="0" kern="1200" dirty="0" smtClean="0">
                <a:solidFill>
                  <a:schemeClr val="tx1"/>
                </a:solidFill>
                <a:effectLst/>
                <a:latin typeface="+mn-lt"/>
                <a:ea typeface="+mn-ea"/>
                <a:cs typeface="+mn-cs"/>
              </a:rPr>
              <a:t> a iné zaujímavosti.</a:t>
            </a:r>
          </a:p>
          <a:p>
            <a:endParaRPr lang="sk-SK" dirty="0" smtClean="0"/>
          </a:p>
          <a:p>
            <a:r>
              <a:rPr lang="sk-SK" sz="1200" b="1" i="0" kern="1200" dirty="0" smtClean="0">
                <a:solidFill>
                  <a:schemeClr val="tx1"/>
                </a:solidFill>
                <a:effectLst/>
                <a:latin typeface="+mn-lt"/>
                <a:ea typeface="+mn-ea"/>
                <a:cs typeface="+mn-cs"/>
              </a:rPr>
              <a:t>Múzeum slovenskej dediny Martin </a:t>
            </a:r>
            <a:r>
              <a:rPr lang="sk-SK" sz="1200" b="0" i="0" kern="1200" dirty="0" smtClean="0">
                <a:solidFill>
                  <a:schemeClr val="tx1"/>
                </a:solidFill>
                <a:effectLst/>
                <a:latin typeface="+mn-lt"/>
                <a:ea typeface="+mn-ea"/>
                <a:cs typeface="+mn-cs"/>
              </a:rPr>
              <a:t>je najväčšou národopisnou expozíciou v prírode na Slovensku. Slovenské národné múzeum v Martine ho buduje v lokalite </a:t>
            </a:r>
            <a:r>
              <a:rPr lang="sk-SK" sz="1200" b="0" i="0" kern="1200" dirty="0" err="1" smtClean="0">
                <a:solidFill>
                  <a:schemeClr val="tx1"/>
                </a:solidFill>
                <a:effectLst/>
                <a:latin typeface="+mn-lt"/>
                <a:ea typeface="+mn-ea"/>
                <a:cs typeface="+mn-cs"/>
              </a:rPr>
              <a:t>Jahodnícke</a:t>
            </a:r>
            <a:r>
              <a:rPr lang="sk-SK" sz="1200" b="0" i="0" kern="1200" dirty="0" smtClean="0">
                <a:solidFill>
                  <a:schemeClr val="tx1"/>
                </a:solidFill>
                <a:effectLst/>
                <a:latin typeface="+mn-lt"/>
                <a:ea typeface="+mn-ea"/>
                <a:cs typeface="+mn-cs"/>
              </a:rPr>
              <a:t> háje v juhovýchodnej časti Martina od 60. rokov 20. storočia. Expozícia podáva obraz tradičného ľudového staviteľstva, bývania a spôsobu života obyvateľov oblastí severozápadného Slovenska v období druhej polovice 19. a prvej polovice 20. storočia.</a:t>
            </a:r>
          </a:p>
          <a:p>
            <a:r>
              <a:rPr lang="sk-SK" sz="1200" b="0" i="0" kern="1200" dirty="0" smtClean="0">
                <a:solidFill>
                  <a:schemeClr val="tx1"/>
                </a:solidFill>
                <a:effectLst/>
                <a:latin typeface="+mn-lt"/>
                <a:ea typeface="+mn-ea"/>
                <a:cs typeface="+mn-cs"/>
              </a:rPr>
              <a:t>Do súčasnosti sa zrealizovali regionálne celky Oravy, Liptova, Kysúc – </a:t>
            </a:r>
            <a:r>
              <a:rPr lang="sk-SK" sz="1200" b="0" i="0" kern="1200" dirty="0" err="1" smtClean="0">
                <a:solidFill>
                  <a:schemeClr val="tx1"/>
                </a:solidFill>
                <a:effectLst/>
                <a:latin typeface="+mn-lt"/>
                <a:ea typeface="+mn-ea"/>
                <a:cs typeface="+mn-cs"/>
              </a:rPr>
              <a:t>Podjavorníkov</a:t>
            </a:r>
            <a:r>
              <a:rPr lang="sk-SK" sz="1200" b="0" i="0" kern="1200" dirty="0" smtClean="0">
                <a:solidFill>
                  <a:schemeClr val="tx1"/>
                </a:solidFill>
                <a:effectLst/>
                <a:latin typeface="+mn-lt"/>
                <a:ea typeface="+mn-ea"/>
                <a:cs typeface="+mn-cs"/>
              </a:rPr>
              <a:t> a Turca. V areáli múzea sa nateraz nachádza 129 objektov obytného, hospodárskeho, technického, spoločenského a sakrálneho charakteru. Časť objektov je interiérovo zariadená a sprístupnená návštevníkom. Sú to roľnícke usadlosti s obytnými a hospodárskymi stavbami, solitéry technických, spoločenských a sakrálnych stavieb. K najpozoruhodnejším stavbám patrí zemianska usadlosť z Vyšného Kubína z roku 1748, </a:t>
            </a:r>
            <a:r>
              <a:rPr lang="sk-SK" sz="1200" b="0" i="0" kern="1200" dirty="0" err="1" smtClean="0">
                <a:solidFill>
                  <a:schemeClr val="tx1"/>
                </a:solidFill>
                <a:effectLst/>
                <a:latin typeface="+mn-lt"/>
                <a:ea typeface="+mn-ea"/>
                <a:cs typeface="+mn-cs"/>
              </a:rPr>
              <a:t>olejáreň</a:t>
            </a:r>
            <a:r>
              <a:rPr lang="sk-SK" sz="1200" b="0" i="0" kern="1200" dirty="0" smtClean="0">
                <a:solidFill>
                  <a:schemeClr val="tx1"/>
                </a:solidFill>
                <a:effectLst/>
                <a:latin typeface="+mn-lt"/>
                <a:ea typeface="+mn-ea"/>
                <a:cs typeface="+mn-cs"/>
              </a:rPr>
              <a:t> z Oravského Veselého, krčma z Oravskej Polhory z roku 1811, rímsko-katolícky drevený kostolík z Rudna pochádzajúci z roku 1792, filagória zo Slovenského Pravna, či </a:t>
            </a:r>
            <a:r>
              <a:rPr lang="sk-SK" sz="1200" b="0" i="0" kern="1200" dirty="0" err="1" smtClean="0">
                <a:solidFill>
                  <a:schemeClr val="tx1"/>
                </a:solidFill>
                <a:effectLst/>
                <a:latin typeface="+mn-lt"/>
                <a:ea typeface="+mn-ea"/>
                <a:cs typeface="+mn-cs"/>
              </a:rPr>
              <a:t>voziareň</a:t>
            </a:r>
            <a:r>
              <a:rPr lang="sk-SK" sz="1200" b="0" i="0" kern="1200" dirty="0" smtClean="0">
                <a:solidFill>
                  <a:schemeClr val="tx1"/>
                </a:solidFill>
                <a:effectLst/>
                <a:latin typeface="+mn-lt"/>
                <a:ea typeface="+mn-ea"/>
                <a:cs typeface="+mn-cs"/>
              </a:rPr>
              <a:t> z Moškovca, škola z Petrovíc, usadlosť z Vavrišova a mnoho iných. Od roku 1991 sa v areáli Múzea slovenskej dediny konajú programové podujatia Národopisného roka s ukážkami tradičnej ľudovej výroby, remesiel, zvykoslovia a folklóru.</a:t>
            </a:r>
          </a:p>
          <a:p>
            <a:endParaRPr lang="sk-SK" dirty="0"/>
          </a:p>
        </p:txBody>
      </p:sp>
      <p:sp>
        <p:nvSpPr>
          <p:cNvPr id="4" name="Zástupný symbol čísla snímky 3"/>
          <p:cNvSpPr>
            <a:spLocks noGrp="1"/>
          </p:cNvSpPr>
          <p:nvPr>
            <p:ph type="sldNum" sz="quarter" idx="10"/>
          </p:nvPr>
        </p:nvSpPr>
        <p:spPr/>
        <p:txBody>
          <a:bodyPr/>
          <a:lstStyle/>
          <a:p>
            <a:fld id="{F60B4484-9DC4-4CE3-96B9-BE81B979A48C}" type="slidenum">
              <a:rPr lang="sk-SK" smtClean="0"/>
              <a:t>22</a:t>
            </a:fld>
            <a:endParaRPr lang="sk-SK"/>
          </a:p>
        </p:txBody>
      </p:sp>
    </p:spTree>
    <p:extLst>
      <p:ext uri="{BB962C8B-B14F-4D97-AF65-F5344CB8AC3E}">
        <p14:creationId xmlns:p14="http://schemas.microsoft.com/office/powerpoint/2010/main" val="1435538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F60B4484-9DC4-4CE3-96B9-BE81B979A48C}" type="slidenum">
              <a:rPr lang="sk-SK" smtClean="0"/>
              <a:t>30</a:t>
            </a:fld>
            <a:endParaRPr lang="sk-SK"/>
          </a:p>
        </p:txBody>
      </p:sp>
    </p:spTree>
    <p:extLst>
      <p:ext uri="{BB962C8B-B14F-4D97-AF65-F5344CB8AC3E}">
        <p14:creationId xmlns:p14="http://schemas.microsoft.com/office/powerpoint/2010/main" val="745597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dirty="0"/>
          </a:p>
        </p:txBody>
      </p:sp>
      <p:sp>
        <p:nvSpPr>
          <p:cNvPr id="4" name="Zástupný symbol čísla snímky 3"/>
          <p:cNvSpPr>
            <a:spLocks noGrp="1"/>
          </p:cNvSpPr>
          <p:nvPr>
            <p:ph type="sldNum" sz="quarter" idx="10"/>
          </p:nvPr>
        </p:nvSpPr>
        <p:spPr/>
        <p:txBody>
          <a:bodyPr/>
          <a:lstStyle/>
          <a:p>
            <a:fld id="{52754C0F-7849-4D0D-8D45-0A650FF8FE33}" type="slidenum">
              <a:rPr lang="sk-SK" smtClean="0"/>
              <a:t>9</a:t>
            </a:fld>
            <a:endParaRPr lang="sk-S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dirty="0"/>
          </a:p>
        </p:txBody>
      </p:sp>
      <p:sp>
        <p:nvSpPr>
          <p:cNvPr id="4" name="Zástupný symbol čísla snímky 3"/>
          <p:cNvSpPr>
            <a:spLocks noGrp="1"/>
          </p:cNvSpPr>
          <p:nvPr>
            <p:ph type="sldNum" sz="quarter" idx="10"/>
          </p:nvPr>
        </p:nvSpPr>
        <p:spPr/>
        <p:txBody>
          <a:bodyPr/>
          <a:lstStyle/>
          <a:p>
            <a:fld id="{52754C0F-7849-4D0D-8D45-0A650FF8FE33}" type="slidenum">
              <a:rPr lang="sk-SK" smtClean="0"/>
              <a:t>10</a:t>
            </a:fld>
            <a:endParaRPr lang="sk-S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dirty="0"/>
          </a:p>
        </p:txBody>
      </p:sp>
      <p:sp>
        <p:nvSpPr>
          <p:cNvPr id="4" name="Zástupný symbol čísla snímky 3"/>
          <p:cNvSpPr>
            <a:spLocks noGrp="1"/>
          </p:cNvSpPr>
          <p:nvPr>
            <p:ph type="sldNum" sz="quarter" idx="10"/>
          </p:nvPr>
        </p:nvSpPr>
        <p:spPr/>
        <p:txBody>
          <a:bodyPr/>
          <a:lstStyle/>
          <a:p>
            <a:fld id="{52754C0F-7849-4D0D-8D45-0A650FF8FE33}" type="slidenum">
              <a:rPr lang="sk-SK" smtClean="0"/>
              <a:t>11</a:t>
            </a:fld>
            <a:endParaRPr lang="sk-S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sz="1200" b="0" i="0" kern="1200" dirty="0" smtClean="0">
                <a:solidFill>
                  <a:schemeClr val="tx1"/>
                </a:solidFill>
                <a:effectLst/>
                <a:latin typeface="+mn-lt"/>
                <a:ea typeface="+mn-ea"/>
                <a:cs typeface="+mn-cs"/>
              </a:rPr>
              <a:t>Špania Dolina - Už v roku 1979 bola zachovaná časť Španej Doliny s rázovitou baníckou zástavbou vyhlásená za Pamiatkovú rezerváciu ľudovej architektúry. Dominantou rezervácie je rímskokatolícky kostol, ktorý bol zo staršej románskej stavby v roku 1593 prestavaný a rozšírený v gotickom slohu. Priamo z námestia vedie ku kostolu kryté drevené schodište</a:t>
            </a:r>
            <a:r>
              <a:rPr lang="sk-SK" sz="1200" b="1" i="0" kern="1200" dirty="0" smtClean="0">
                <a:solidFill>
                  <a:schemeClr val="tx1"/>
                </a:solidFill>
                <a:effectLst/>
                <a:latin typeface="+mn-lt"/>
                <a:ea typeface="+mn-ea"/>
                <a:cs typeface="+mn-cs"/>
              </a:rPr>
              <a:t> </a:t>
            </a:r>
            <a:r>
              <a:rPr lang="sk-SK" sz="1200" b="0" i="0" kern="1200" dirty="0" smtClean="0">
                <a:solidFill>
                  <a:schemeClr val="tx1"/>
                </a:solidFill>
                <a:effectLst/>
                <a:latin typeface="+mn-lt"/>
                <a:ea typeface="+mn-ea"/>
                <a:cs typeface="+mn-cs"/>
              </a:rPr>
              <a:t>zo 17. storočia s 162 schodmi.</a:t>
            </a:r>
          </a:p>
          <a:p>
            <a:r>
              <a:rPr lang="sk-SK" sz="1200" b="0" i="0" kern="1200" dirty="0" smtClean="0">
                <a:solidFill>
                  <a:schemeClr val="tx1"/>
                </a:solidFill>
                <a:effectLst/>
                <a:latin typeface="+mn-lt"/>
                <a:ea typeface="+mn-ea"/>
                <a:cs typeface="+mn-cs"/>
              </a:rPr>
              <a:t>Na historickom námestí sa zachovalo niekoľko budov pôvodnej správy baní. Jednou z nich je Klopačka</a:t>
            </a:r>
            <a:r>
              <a:rPr lang="sk-SK" sz="1200" b="1" i="0" kern="1200" dirty="0" smtClean="0">
                <a:solidFill>
                  <a:schemeClr val="tx1"/>
                </a:solidFill>
                <a:effectLst/>
                <a:latin typeface="+mn-lt"/>
                <a:ea typeface="+mn-ea"/>
                <a:cs typeface="+mn-cs"/>
              </a:rPr>
              <a:t> </a:t>
            </a:r>
            <a:r>
              <a:rPr lang="sk-SK" sz="1200" b="0" i="0" kern="1200" dirty="0" smtClean="0">
                <a:solidFill>
                  <a:schemeClr val="tx1"/>
                </a:solidFill>
                <a:effectLst/>
                <a:latin typeface="+mn-lt"/>
                <a:ea typeface="+mn-ea"/>
                <a:cs typeface="+mn-cs"/>
              </a:rPr>
              <a:t>zo 16. storočia, v ktorej je umiestnená aj menšia expozícia baníctva a krásnej špaňodolinskej paličkovanej čipky. Pri Klopačke ešte stoja zvyšky najstaršej špaňodolinskej banskej šachty Ferdinand, ktorú začali hĺbiť v roku 1494. Za Klopačkou je vstup do tzv. Dennej štôlne, ktorou sa fáralo do podzemia baní. V rezervácii sa nachádza celkovo 78 pamiatkovo chránených obytných stavieb, väčšinou pôvodných baníckych domov. Charakteristickou pre obec je aj zďaleka viditeľná halda, ktorá </a:t>
            </a:r>
            <a:r>
              <a:rPr lang="sk-SK" sz="1200" b="0" i="0" kern="1200" dirty="0" err="1" smtClean="0">
                <a:solidFill>
                  <a:schemeClr val="tx1"/>
                </a:solidFill>
                <a:effectLst/>
                <a:latin typeface="+mn-lt"/>
                <a:ea typeface="+mn-ea"/>
                <a:cs typeface="+mn-cs"/>
              </a:rPr>
              <a:t>vzikla</a:t>
            </a:r>
            <a:r>
              <a:rPr lang="sk-SK" sz="1200" b="0" i="0" kern="1200" dirty="0" smtClean="0">
                <a:solidFill>
                  <a:schemeClr val="tx1"/>
                </a:solidFill>
                <a:effectLst/>
                <a:latin typeface="+mn-lt"/>
                <a:ea typeface="+mn-ea"/>
                <a:cs typeface="+mn-cs"/>
              </a:rPr>
              <a:t> po činnosti šachty Maximilián. Šachta Mária sa nachádza ďalej od osídlenia na priľahlom svahu Panského dielu a najmladšia šachta </a:t>
            </a:r>
            <a:r>
              <a:rPr lang="sk-SK" sz="1200" b="0" i="0" kern="1200" dirty="0" err="1" smtClean="0">
                <a:solidFill>
                  <a:schemeClr val="tx1"/>
                </a:solidFill>
                <a:effectLst/>
                <a:latin typeface="+mn-lt"/>
                <a:ea typeface="+mn-ea"/>
                <a:cs typeface="+mn-cs"/>
              </a:rPr>
              <a:t>Ludvika</a:t>
            </a:r>
            <a:r>
              <a:rPr lang="sk-SK" sz="1200" b="0" i="0" kern="1200" dirty="0" smtClean="0">
                <a:solidFill>
                  <a:schemeClr val="tx1"/>
                </a:solidFill>
                <a:effectLst/>
                <a:latin typeface="+mn-lt"/>
                <a:ea typeface="+mn-ea"/>
                <a:cs typeface="+mn-cs"/>
              </a:rPr>
              <a:t> zo začiatku 19. storočia je ukrytá v lese nad úpravňou rúd.</a:t>
            </a:r>
          </a:p>
          <a:p>
            <a:r>
              <a:rPr lang="sk-SK" dirty="0" smtClean="0"/>
              <a:t/>
            </a:r>
            <a:br>
              <a:rPr lang="sk-SK" dirty="0" smtClean="0"/>
            </a:br>
            <a:r>
              <a:rPr lang="sk-SK" sz="1200" b="0" i="0" kern="1200" dirty="0" smtClean="0">
                <a:solidFill>
                  <a:schemeClr val="tx1"/>
                </a:solidFill>
                <a:effectLst/>
                <a:latin typeface="+mn-lt"/>
                <a:ea typeface="+mn-ea"/>
                <a:cs typeface="+mn-cs"/>
              </a:rPr>
              <a:t> </a:t>
            </a:r>
            <a:endParaRPr lang="sk-SK" dirty="0"/>
          </a:p>
        </p:txBody>
      </p:sp>
      <p:sp>
        <p:nvSpPr>
          <p:cNvPr id="4" name="Zástupný symbol čísla snímky 3"/>
          <p:cNvSpPr>
            <a:spLocks noGrp="1"/>
          </p:cNvSpPr>
          <p:nvPr>
            <p:ph type="sldNum" sz="quarter" idx="10"/>
          </p:nvPr>
        </p:nvSpPr>
        <p:spPr/>
        <p:txBody>
          <a:bodyPr/>
          <a:lstStyle/>
          <a:p>
            <a:fld id="{F60B4484-9DC4-4CE3-96B9-BE81B979A48C}" type="slidenum">
              <a:rPr lang="sk-SK" smtClean="0"/>
              <a:t>14</a:t>
            </a:fld>
            <a:endParaRPr lang="sk-SK"/>
          </a:p>
        </p:txBody>
      </p:sp>
    </p:spTree>
    <p:extLst>
      <p:ext uri="{BB962C8B-B14F-4D97-AF65-F5344CB8AC3E}">
        <p14:creationId xmlns:p14="http://schemas.microsoft.com/office/powerpoint/2010/main" val="2205636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pPr fontAlgn="base"/>
            <a:r>
              <a:rPr lang="sk-SK" sz="1200" b="0" i="0" kern="1200" dirty="0" smtClean="0">
                <a:solidFill>
                  <a:schemeClr val="tx1"/>
                </a:solidFill>
                <a:effectLst/>
                <a:latin typeface="+mn-lt"/>
                <a:ea typeface="+mn-ea"/>
                <a:cs typeface="+mn-cs"/>
              </a:rPr>
              <a:t>- </a:t>
            </a:r>
            <a:r>
              <a:rPr lang="sk-SK" sz="1200" b="1" i="0" kern="1200" dirty="0" smtClean="0">
                <a:solidFill>
                  <a:schemeClr val="tx1"/>
                </a:solidFill>
                <a:effectLst/>
                <a:latin typeface="+mn-lt"/>
                <a:ea typeface="+mn-ea"/>
                <a:cs typeface="+mn-cs"/>
              </a:rPr>
              <a:t>VLKOLÍNEC</a:t>
            </a:r>
            <a:r>
              <a:rPr lang="sk-SK" sz="1200" b="0" i="0" kern="1200" baseline="0" dirty="0" smtClean="0">
                <a:solidFill>
                  <a:schemeClr val="tx1"/>
                </a:solidFill>
                <a:effectLst/>
                <a:latin typeface="+mn-lt"/>
                <a:ea typeface="+mn-ea"/>
                <a:cs typeface="+mn-cs"/>
              </a:rPr>
              <a:t> - </a:t>
            </a:r>
            <a:r>
              <a:rPr lang="sk-SK" sz="1200" b="0" i="0" kern="1200" dirty="0" smtClean="0">
                <a:solidFill>
                  <a:schemeClr val="tx1"/>
                </a:solidFill>
                <a:effectLst/>
                <a:latin typeface="+mn-lt"/>
                <a:ea typeface="+mn-ea"/>
                <a:cs typeface="+mn-cs"/>
              </a:rPr>
              <a:t>je mestskou časťou Ružomberka, 10km od centra mesta v národnom parku Veľká Fatra, priamo pod kopcom </a:t>
            </a:r>
            <a:r>
              <a:rPr lang="sk-SK" sz="1200" b="0" i="0" kern="1200" dirty="0" err="1" smtClean="0">
                <a:solidFill>
                  <a:schemeClr val="tx1"/>
                </a:solidFill>
                <a:effectLst/>
                <a:latin typeface="+mn-lt"/>
                <a:ea typeface="+mn-ea"/>
                <a:cs typeface="+mn-cs"/>
              </a:rPr>
              <a:t>Sidorovo</a:t>
            </a:r>
            <a:r>
              <a:rPr lang="sk-SK" sz="1200" b="0" i="0" kern="1200" dirty="0" smtClean="0">
                <a:solidFill>
                  <a:schemeClr val="tx1"/>
                </a:solidFill>
                <a:effectLst/>
                <a:latin typeface="+mn-lt"/>
                <a:ea typeface="+mn-ea"/>
                <a:cs typeface="+mn-cs"/>
              </a:rPr>
              <a:t>.</a:t>
            </a:r>
          </a:p>
          <a:p>
            <a:pPr fontAlgn="base"/>
            <a:r>
              <a:rPr lang="sk-SK" sz="1200" b="0" i="0" kern="1200" dirty="0" smtClean="0">
                <a:solidFill>
                  <a:schemeClr val="tx1"/>
                </a:solidFill>
                <a:effectLst/>
                <a:latin typeface="+mn-lt"/>
                <a:ea typeface="+mn-ea"/>
                <a:cs typeface="+mn-cs"/>
              </a:rPr>
              <a:t>V roku 1977 bol </a:t>
            </a:r>
            <a:r>
              <a:rPr lang="sk-SK" sz="1200" b="0" i="0" kern="1200" dirty="0" err="1" smtClean="0">
                <a:solidFill>
                  <a:schemeClr val="tx1"/>
                </a:solidFill>
                <a:effectLst/>
                <a:latin typeface="+mn-lt"/>
                <a:ea typeface="+mn-ea"/>
                <a:cs typeface="+mn-cs"/>
              </a:rPr>
              <a:t>Vlkolínec</a:t>
            </a:r>
            <a:r>
              <a:rPr lang="sk-SK" sz="1200" b="0" i="0" kern="1200" dirty="0" smtClean="0">
                <a:solidFill>
                  <a:schemeClr val="tx1"/>
                </a:solidFill>
                <a:effectLst/>
                <a:latin typeface="+mn-lt"/>
                <a:ea typeface="+mn-ea"/>
                <a:cs typeface="+mn-cs"/>
              </a:rPr>
              <a:t> vyhlásený za pamiatkovú rezerváciu ľudovej architektúry a v roku 1993 bol zapísaný do zoznamu svetového kultúrneho dedičstva UNESCO.</a:t>
            </a:r>
          </a:p>
          <a:p>
            <a:pPr fontAlgn="base"/>
            <a:r>
              <a:rPr lang="sk-SK" sz="1200" b="0" i="1" kern="1200" dirty="0" smtClean="0">
                <a:solidFill>
                  <a:schemeClr val="tx1"/>
                </a:solidFill>
                <a:effectLst/>
                <a:latin typeface="+mn-lt"/>
                <a:ea typeface="+mn-ea"/>
                <a:cs typeface="+mn-cs"/>
              </a:rPr>
              <a:t>"Je to jediná zachovaná drevená dedina v Karpatoch. Predmetom zápisu je aj okolie </a:t>
            </a:r>
            <a:r>
              <a:rPr lang="sk-SK" sz="1200" b="0" i="1" kern="1200" dirty="0" err="1" smtClean="0">
                <a:solidFill>
                  <a:schemeClr val="tx1"/>
                </a:solidFill>
                <a:effectLst/>
                <a:latin typeface="+mn-lt"/>
                <a:ea typeface="+mn-ea"/>
                <a:cs typeface="+mn-cs"/>
              </a:rPr>
              <a:t>Vlkolínca</a:t>
            </a:r>
            <a:r>
              <a:rPr lang="sk-SK" sz="1200" b="0" i="1" kern="1200" dirty="0" smtClean="0">
                <a:solidFill>
                  <a:schemeClr val="tx1"/>
                </a:solidFill>
                <a:effectLst/>
                <a:latin typeface="+mn-lt"/>
                <a:ea typeface="+mn-ea"/>
                <a:cs typeface="+mn-cs"/>
              </a:rPr>
              <a:t> - špecifické terasovité políčka.“</a:t>
            </a:r>
            <a:br>
              <a:rPr lang="sk-SK" sz="1200" b="0" i="1" kern="1200" dirty="0" smtClean="0">
                <a:solidFill>
                  <a:schemeClr val="tx1"/>
                </a:solidFill>
                <a:effectLst/>
                <a:latin typeface="+mn-lt"/>
                <a:ea typeface="+mn-ea"/>
                <a:cs typeface="+mn-cs"/>
              </a:rPr>
            </a:br>
            <a:endParaRPr lang="sk-SK" sz="1200" b="0" i="0" kern="1200" dirty="0" smtClean="0">
              <a:solidFill>
                <a:schemeClr val="tx1"/>
              </a:solidFill>
              <a:effectLst/>
              <a:latin typeface="+mn-lt"/>
              <a:ea typeface="+mn-ea"/>
              <a:cs typeface="+mn-cs"/>
            </a:endParaRPr>
          </a:p>
          <a:p>
            <a:pPr fontAlgn="base"/>
            <a:r>
              <a:rPr lang="sk-SK" sz="1200" b="0" i="0" kern="1200" dirty="0" smtClean="0">
                <a:solidFill>
                  <a:schemeClr val="tx1"/>
                </a:solidFill>
                <a:effectLst/>
                <a:latin typeface="+mn-lt"/>
                <a:ea typeface="+mn-ea"/>
                <a:cs typeface="+mn-cs"/>
              </a:rPr>
              <a:t>Po prejazde poslednou zákrutou sa nám odkryje pohľad na úbočie kopca, na ktorom vidieť prvé drevenice. Parkovisko pod dedinou je v piatok predpoludním skoro prázdne, premenlivé počasie tiež mnohých odradilo od návštevy. Autom už ďalej nemôžeme, a tak ho nechávame na parkovisku. Vyberá sa vstupné - dospelí dve a deti jedno euro na osobu. </a:t>
            </a:r>
            <a:br>
              <a:rPr lang="sk-SK" sz="1200" b="0" i="0" kern="1200" dirty="0" smtClean="0">
                <a:solidFill>
                  <a:schemeClr val="tx1"/>
                </a:solidFill>
                <a:effectLst/>
                <a:latin typeface="+mn-lt"/>
                <a:ea typeface="+mn-ea"/>
                <a:cs typeface="+mn-cs"/>
              </a:rPr>
            </a:br>
            <a:endParaRPr lang="sk-SK" sz="1200" b="1" i="0" u="sng" kern="1200" dirty="0" smtClean="0">
              <a:solidFill>
                <a:schemeClr val="tx1"/>
              </a:solidFill>
              <a:effectLst/>
              <a:latin typeface="+mn-lt"/>
              <a:ea typeface="+mn-ea"/>
              <a:cs typeface="+mn-cs"/>
            </a:endParaRPr>
          </a:p>
          <a:p>
            <a:pPr fontAlgn="base"/>
            <a:r>
              <a:rPr lang="sk-SK" sz="1200" b="1" i="0" u="sng" kern="1200" dirty="0" smtClean="0">
                <a:solidFill>
                  <a:schemeClr val="tx1"/>
                </a:solidFill>
                <a:effectLst/>
                <a:latin typeface="+mn-lt"/>
                <a:ea typeface="+mn-ea"/>
                <a:cs typeface="+mn-cs"/>
              </a:rPr>
              <a:t>Čaro minulosti </a:t>
            </a:r>
            <a:r>
              <a:rPr lang="sk-SK" sz="1200" b="1" i="0" kern="1200" dirty="0" smtClean="0">
                <a:solidFill>
                  <a:schemeClr val="tx1"/>
                </a:solidFill>
                <a:effectLst/>
                <a:latin typeface="+mn-lt"/>
                <a:ea typeface="+mn-ea"/>
                <a:cs typeface="+mn-cs"/>
              </a:rPr>
              <a:t/>
            </a:r>
            <a:br>
              <a:rPr lang="sk-SK" sz="1200" b="1" i="0" kern="1200" dirty="0" smtClean="0">
                <a:solidFill>
                  <a:schemeClr val="tx1"/>
                </a:solidFill>
                <a:effectLst/>
                <a:latin typeface="+mn-lt"/>
                <a:ea typeface="+mn-ea"/>
                <a:cs typeface="+mn-cs"/>
              </a:rPr>
            </a:br>
            <a:r>
              <a:rPr lang="sk-SK" sz="1200" b="0" i="0" kern="1200" dirty="0" smtClean="0">
                <a:solidFill>
                  <a:schemeClr val="tx1"/>
                </a:solidFill>
                <a:effectLst/>
                <a:latin typeface="+mn-lt"/>
                <a:ea typeface="+mn-ea"/>
                <a:cs typeface="+mn-cs"/>
              </a:rPr>
              <a:t>Vykročíme do kopca. Lúka pred dedinkou je plná vyrezávaných drevených sôch s ľudovými motívmi. Cestou stretávame prvých návštevníkov. Pár z dedinky pri Veľkom Krtíši trávi dovolenku spoznávaním slovenských múzeí a pamiatok. </a:t>
            </a:r>
            <a:r>
              <a:rPr lang="sk-SK" sz="1200" b="0" i="1" kern="1200" dirty="0" smtClean="0">
                <a:solidFill>
                  <a:schemeClr val="tx1"/>
                </a:solidFill>
                <a:effectLst/>
                <a:latin typeface="+mn-lt"/>
                <a:ea typeface="+mn-ea"/>
                <a:cs typeface="+mn-cs"/>
              </a:rPr>
              <a:t>"Zastavili sme sa aj tu, trošku popozerať, nabrať inšpiráciu,“</a:t>
            </a:r>
            <a:r>
              <a:rPr lang="sk-SK" sz="1200" b="0" i="0" kern="1200" dirty="0" smtClean="0">
                <a:solidFill>
                  <a:schemeClr val="tx1"/>
                </a:solidFill>
                <a:effectLst/>
                <a:latin typeface="+mn-lt"/>
                <a:ea typeface="+mn-ea"/>
                <a:cs typeface="+mn-cs"/>
              </a:rPr>
              <a:t> hovorí pán v stredných rokoch.</a:t>
            </a:r>
          </a:p>
          <a:p>
            <a:pPr fontAlgn="base"/>
            <a:r>
              <a:rPr lang="sk-SK" sz="1200" b="0" i="0" kern="1200" dirty="0" smtClean="0">
                <a:solidFill>
                  <a:schemeClr val="tx1"/>
                </a:solidFill>
                <a:effectLst/>
                <a:latin typeface="+mn-lt"/>
                <a:ea typeface="+mn-ea"/>
                <a:cs typeface="+mn-cs"/>
              </a:rPr>
              <a:t>Smerom nahor postupne míňame prvé domy. Všetko sú to udržiavané drevenice. Ich spodná časť je kamenná, obhodená hlinou a pravidelne natieraná. Voľakedy ich miestni ľudia natierali dvakrát do roka, vždy na jar a na jeseň. Medzi staručkými drevenicami na nás doľahol pocit, že sme sa posunuli o niekoľko desaťročí nazad. Čas akoby tu zastal, akoby sem vymoženosti moderného obdobia prenikali len ťažko. Míňame informačnú kanceláriu. Samozrejme, v klasickej drevenici, kde sa spoločne s ňou nachádza aj múzeum roľníckeho domu. Trasa medzi vekovitými domami nás neustále vedie do kopca. </a:t>
            </a:r>
            <a:br>
              <a:rPr lang="sk-SK" sz="1200" b="0" i="0" kern="1200" dirty="0" smtClean="0">
                <a:solidFill>
                  <a:schemeClr val="tx1"/>
                </a:solidFill>
                <a:effectLst/>
                <a:latin typeface="+mn-lt"/>
                <a:ea typeface="+mn-ea"/>
                <a:cs typeface="+mn-cs"/>
              </a:rPr>
            </a:br>
            <a:endParaRPr lang="sk-SK" sz="1200" b="0" i="0" kern="1200" dirty="0" smtClean="0">
              <a:solidFill>
                <a:schemeClr val="tx1"/>
              </a:solidFill>
              <a:effectLst/>
              <a:latin typeface="+mn-lt"/>
              <a:ea typeface="+mn-ea"/>
              <a:cs typeface="+mn-cs"/>
            </a:endParaRPr>
          </a:p>
          <a:p>
            <a:pPr fontAlgn="base"/>
            <a:r>
              <a:rPr lang="sk-SK" sz="1200" b="0" i="0" kern="1200" dirty="0" smtClean="0">
                <a:solidFill>
                  <a:schemeClr val="tx1"/>
                </a:solidFill>
                <a:effectLst/>
                <a:latin typeface="+mn-lt"/>
                <a:ea typeface="+mn-ea"/>
                <a:cs typeface="+mn-cs"/>
              </a:rPr>
              <a:t>Dostávame sa na drobné námestie, stredom ktorého preteká viacerými kaskádami neveľký potok. Stará drevená zvonica z roku 1770 či zrubová </a:t>
            </a:r>
            <a:r>
              <a:rPr lang="sk-SK" sz="1200" b="0" i="0" kern="1200" dirty="0" err="1" smtClean="0">
                <a:solidFill>
                  <a:schemeClr val="tx1"/>
                </a:solidFill>
                <a:effectLst/>
                <a:latin typeface="+mn-lt"/>
                <a:ea typeface="+mn-ea"/>
                <a:cs typeface="+mn-cs"/>
              </a:rPr>
              <a:t>rumpálová</a:t>
            </a:r>
            <a:r>
              <a:rPr lang="sk-SK" sz="1200" b="0" i="0" kern="1200" dirty="0" smtClean="0">
                <a:solidFill>
                  <a:schemeClr val="tx1"/>
                </a:solidFill>
                <a:effectLst/>
                <a:latin typeface="+mn-lt"/>
                <a:ea typeface="+mn-ea"/>
                <a:cs typeface="+mn-cs"/>
              </a:rPr>
              <a:t> studňa dopĺňajú jeho vzhľad. Pod jednou kaskádou je uložená drevená debnička a my premýšľame, aký je asi jej účel. Odpoveď nám zrazu dá babička, ktorá s riadom v rukách vyšla z neďalekej drevenice a vložila ho do debničky - slúži ako miestna umývačka riadu. Neďaleko budovy bývalej školy stojí murovaný barokovo-klasicistický kostol. Patrí k tým málo miestnym stavbám, ktoré nie sú postavené z dreva. </a:t>
            </a:r>
            <a:br>
              <a:rPr lang="sk-SK" sz="1200" b="0" i="0" kern="1200" dirty="0" smtClean="0">
                <a:solidFill>
                  <a:schemeClr val="tx1"/>
                </a:solidFill>
                <a:effectLst/>
                <a:latin typeface="+mn-lt"/>
                <a:ea typeface="+mn-ea"/>
                <a:cs typeface="+mn-cs"/>
              </a:rPr>
            </a:br>
            <a:endParaRPr lang="sk-SK" sz="1200" b="0" i="0" kern="1200" dirty="0" smtClean="0">
              <a:solidFill>
                <a:schemeClr val="tx1"/>
              </a:solidFill>
              <a:effectLst/>
              <a:latin typeface="+mn-lt"/>
              <a:ea typeface="+mn-ea"/>
              <a:cs typeface="+mn-cs"/>
            </a:endParaRPr>
          </a:p>
          <a:p>
            <a:pPr fontAlgn="base"/>
            <a:r>
              <a:rPr lang="sk-SK" sz="1200" b="0" i="0" kern="1200" dirty="0" err="1" smtClean="0">
                <a:solidFill>
                  <a:schemeClr val="tx1"/>
                </a:solidFill>
                <a:effectLst/>
                <a:latin typeface="+mn-lt"/>
                <a:ea typeface="+mn-ea"/>
                <a:cs typeface="+mn-cs"/>
              </a:rPr>
              <a:t>Vlkolínec</a:t>
            </a:r>
            <a:r>
              <a:rPr lang="sk-SK" sz="1200" b="0" i="0" kern="1200" dirty="0" smtClean="0">
                <a:solidFill>
                  <a:schemeClr val="tx1"/>
                </a:solidFill>
                <a:effectLst/>
                <a:latin typeface="+mn-lt"/>
                <a:ea typeface="+mn-ea"/>
                <a:cs typeface="+mn-cs"/>
              </a:rPr>
              <a:t> však nie je klasickým skanzenom, aký by sme možno očakávali. Hoci sú mnohé domčeky opustené, v niektorých aj naďalej žijú ľudia. Bežný návštevník ich od seba nerozozná, chátrajúci dom sme si nevšimli ani jeden. V obci trvalo býva 30 obyvateľov. Vedú tu život podriadený prísnejším pravidlám pamiatkového úradu, denne obdivovaní stovkami zvedavých pohľadov. Chlapi pri bráne do dvora opravujú prístupovú cestu. Pristavíme sa pri nich na kus reči. </a:t>
            </a:r>
            <a:r>
              <a:rPr lang="sk-SK" sz="1200" b="0" i="1" kern="1200" dirty="0" smtClean="0">
                <a:solidFill>
                  <a:schemeClr val="tx1"/>
                </a:solidFill>
                <a:effectLst/>
                <a:latin typeface="+mn-lt"/>
                <a:ea typeface="+mn-ea"/>
                <a:cs typeface="+mn-cs"/>
              </a:rPr>
              <a:t>"Žije sa tu ťažko,“</a:t>
            </a:r>
            <a:r>
              <a:rPr lang="sk-SK" sz="1200" b="0" i="0" kern="1200" dirty="0" smtClean="0">
                <a:solidFill>
                  <a:schemeClr val="tx1"/>
                </a:solidFill>
                <a:effectLst/>
                <a:latin typeface="+mn-lt"/>
                <a:ea typeface="+mn-ea"/>
                <a:cs typeface="+mn-cs"/>
              </a:rPr>
              <a:t> posťažuje sa jeden z nich. </a:t>
            </a:r>
            <a:r>
              <a:rPr lang="sk-SK" sz="1200" b="0" i="1" kern="1200" dirty="0" smtClean="0">
                <a:solidFill>
                  <a:schemeClr val="tx1"/>
                </a:solidFill>
                <a:effectLst/>
                <a:latin typeface="+mn-lt"/>
                <a:ea typeface="+mn-ea"/>
                <a:cs typeface="+mn-cs"/>
              </a:rPr>
              <a:t>"Samé príkazy a nariadenia od štátu a pamiatkarov, no pomoc z tejto strany je minimálna.“</a:t>
            </a:r>
            <a:r>
              <a:rPr lang="sk-SK" sz="1200" b="0" i="0" kern="1200" dirty="0" smtClean="0">
                <a:solidFill>
                  <a:schemeClr val="tx1"/>
                </a:solidFill>
                <a:effectLst/>
                <a:latin typeface="+mn-lt"/>
                <a:ea typeface="+mn-ea"/>
                <a:cs typeface="+mn-cs"/>
              </a:rPr>
              <a:t> Od zápisu do zoznamu UNESCO stúpol počet turistov. Domácim vraj neprekážajú. </a:t>
            </a:r>
            <a:r>
              <a:rPr lang="sk-SK" sz="1200" b="0" i="1" kern="1200" dirty="0" smtClean="0">
                <a:solidFill>
                  <a:schemeClr val="tx1"/>
                </a:solidFill>
                <a:effectLst/>
                <a:latin typeface="+mn-lt"/>
                <a:ea typeface="+mn-ea"/>
                <a:cs typeface="+mn-cs"/>
              </a:rPr>
              <a:t>"Máme s nimi dobré skúsenosti. Založili sme občianske združenie, máme tu pre turistov pripravenú fotogalériu, expozíciu či informačné centrum.“</a:t>
            </a:r>
            <a:r>
              <a:rPr lang="sk-SK" sz="1200" b="0" i="0" kern="1200" dirty="0" smtClean="0">
                <a:solidFill>
                  <a:schemeClr val="tx1"/>
                </a:solidFill>
                <a:effectLst/>
                <a:latin typeface="+mn-lt"/>
                <a:ea typeface="+mn-ea"/>
                <a:cs typeface="+mn-cs"/>
              </a:rPr>
              <a:t> Akurát vraj, tvrdia chlapi, ubudlo turistov z Poľska, odkedy ich finančne motivujú k domácej turistike. </a:t>
            </a:r>
            <a:br>
              <a:rPr lang="sk-SK" sz="1200" b="0" i="0" kern="1200" dirty="0" smtClean="0">
                <a:solidFill>
                  <a:schemeClr val="tx1"/>
                </a:solidFill>
                <a:effectLst/>
                <a:latin typeface="+mn-lt"/>
                <a:ea typeface="+mn-ea"/>
                <a:cs typeface="+mn-cs"/>
              </a:rPr>
            </a:br>
            <a:endParaRPr lang="sk-SK" sz="1200" b="0" i="0" kern="1200" dirty="0" smtClean="0">
              <a:solidFill>
                <a:schemeClr val="tx1"/>
              </a:solidFill>
              <a:effectLst/>
              <a:latin typeface="+mn-lt"/>
              <a:ea typeface="+mn-ea"/>
              <a:cs typeface="+mn-cs"/>
            </a:endParaRPr>
          </a:p>
          <a:p>
            <a:pPr fontAlgn="base"/>
            <a:r>
              <a:rPr lang="sk-SK" sz="1200" b="0" i="0" kern="1200" dirty="0" smtClean="0">
                <a:solidFill>
                  <a:schemeClr val="tx1"/>
                </a:solidFill>
                <a:effectLst/>
                <a:latin typeface="+mn-lt"/>
                <a:ea typeface="+mn-ea"/>
                <a:cs typeface="+mn-cs"/>
              </a:rPr>
              <a:t>Ročne podľa Jozefa </a:t>
            </a:r>
            <a:r>
              <a:rPr lang="sk-SK" sz="1200" b="0" i="0" kern="1200" dirty="0" err="1" smtClean="0">
                <a:solidFill>
                  <a:schemeClr val="tx1"/>
                </a:solidFill>
                <a:effectLst/>
                <a:latin typeface="+mn-lt"/>
                <a:ea typeface="+mn-ea"/>
                <a:cs typeface="+mn-cs"/>
              </a:rPr>
              <a:t>Bášaryho</a:t>
            </a:r>
            <a:r>
              <a:rPr lang="sk-SK" sz="1200" b="0" i="0" kern="1200" dirty="0" smtClean="0">
                <a:solidFill>
                  <a:schemeClr val="tx1"/>
                </a:solidFill>
                <a:effectLst/>
                <a:latin typeface="+mn-lt"/>
                <a:ea typeface="+mn-ea"/>
                <a:cs typeface="+mn-cs"/>
              </a:rPr>
              <a:t> navštívi obec asi 40-tisíc platiacich návštevníkov. </a:t>
            </a:r>
            <a:r>
              <a:rPr lang="sk-SK" sz="1200" b="0" i="1" kern="1200" dirty="0" smtClean="0">
                <a:solidFill>
                  <a:schemeClr val="tx1"/>
                </a:solidFill>
                <a:effectLst/>
                <a:latin typeface="+mn-lt"/>
                <a:ea typeface="+mn-ea"/>
                <a:cs typeface="+mn-cs"/>
              </a:rPr>
              <a:t>"Keďže však obyvatelia Ružomberka neplatia vstupné a </a:t>
            </a:r>
            <a:r>
              <a:rPr lang="sk-SK" sz="1200" b="0" i="1" kern="1200" dirty="0" err="1" smtClean="0">
                <a:solidFill>
                  <a:schemeClr val="tx1"/>
                </a:solidFill>
                <a:effectLst/>
                <a:latin typeface="+mn-lt"/>
                <a:ea typeface="+mn-ea"/>
                <a:cs typeface="+mn-cs"/>
              </a:rPr>
              <a:t>Vlkolínec</a:t>
            </a:r>
            <a:r>
              <a:rPr lang="sk-SK" sz="1200" b="0" i="1" kern="1200" dirty="0" smtClean="0">
                <a:solidFill>
                  <a:schemeClr val="tx1"/>
                </a:solidFill>
                <a:effectLst/>
                <a:latin typeface="+mn-lt"/>
                <a:ea typeface="+mn-ea"/>
                <a:cs typeface="+mn-cs"/>
              </a:rPr>
              <a:t> je prístupný aj turistickými chodníkmi, je skutočný počet návštevníkov minimálne 80-tisíc,“</a:t>
            </a:r>
            <a:r>
              <a:rPr lang="sk-SK" sz="1200" b="0" i="0" kern="1200" dirty="0" smtClean="0">
                <a:solidFill>
                  <a:schemeClr val="tx1"/>
                </a:solidFill>
                <a:effectLst/>
                <a:latin typeface="+mn-lt"/>
                <a:ea typeface="+mn-ea"/>
                <a:cs typeface="+mn-cs"/>
              </a:rPr>
              <a:t> odhaduje. </a:t>
            </a:r>
            <a:br>
              <a:rPr lang="sk-SK" sz="1200" b="0" i="0" kern="1200" dirty="0" smtClean="0">
                <a:solidFill>
                  <a:schemeClr val="tx1"/>
                </a:solidFill>
                <a:effectLst/>
                <a:latin typeface="+mn-lt"/>
                <a:ea typeface="+mn-ea"/>
                <a:cs typeface="+mn-cs"/>
              </a:rPr>
            </a:br>
            <a:endParaRPr lang="sk-SK" sz="1200" b="0" i="0" kern="1200" dirty="0" smtClean="0">
              <a:solidFill>
                <a:schemeClr val="tx1"/>
              </a:solidFill>
              <a:effectLst/>
              <a:latin typeface="+mn-lt"/>
              <a:ea typeface="+mn-ea"/>
              <a:cs typeface="+mn-cs"/>
            </a:endParaRPr>
          </a:p>
          <a:p>
            <a:pPr fontAlgn="base"/>
            <a:r>
              <a:rPr lang="sk-SK" sz="1200" b="1" i="0" kern="1200" dirty="0" smtClean="0">
                <a:solidFill>
                  <a:schemeClr val="tx1"/>
                </a:solidFill>
                <a:effectLst/>
                <a:latin typeface="+mn-lt"/>
                <a:ea typeface="+mn-ea"/>
                <a:cs typeface="+mn-cs"/>
              </a:rPr>
              <a:t>Medzi horami </a:t>
            </a:r>
            <a:br>
              <a:rPr lang="sk-SK" sz="1200" b="1" i="0" kern="1200" dirty="0" smtClean="0">
                <a:solidFill>
                  <a:schemeClr val="tx1"/>
                </a:solidFill>
                <a:effectLst/>
                <a:latin typeface="+mn-lt"/>
                <a:ea typeface="+mn-ea"/>
                <a:cs typeface="+mn-cs"/>
              </a:rPr>
            </a:br>
            <a:r>
              <a:rPr lang="sk-SK" sz="1200" b="0" i="0" kern="1200" dirty="0" smtClean="0">
                <a:solidFill>
                  <a:schemeClr val="tx1"/>
                </a:solidFill>
                <a:effectLst/>
                <a:latin typeface="+mn-lt"/>
                <a:ea typeface="+mn-ea"/>
                <a:cs typeface="+mn-cs"/>
              </a:rPr>
              <a:t>Vo </a:t>
            </a:r>
            <a:r>
              <a:rPr lang="sk-SK" sz="1200" b="0" i="0" kern="1200" dirty="0" err="1" smtClean="0">
                <a:solidFill>
                  <a:schemeClr val="tx1"/>
                </a:solidFill>
                <a:effectLst/>
                <a:latin typeface="+mn-lt"/>
                <a:ea typeface="+mn-ea"/>
                <a:cs typeface="+mn-cs"/>
              </a:rPr>
              <a:t>Vlkolínci</a:t>
            </a:r>
            <a:r>
              <a:rPr lang="sk-SK" sz="1200" b="0" i="0" kern="1200" dirty="0" smtClean="0">
                <a:solidFill>
                  <a:schemeClr val="tx1"/>
                </a:solidFill>
                <a:effectLst/>
                <a:latin typeface="+mn-lt"/>
                <a:ea typeface="+mn-ea"/>
                <a:cs typeface="+mn-cs"/>
              </a:rPr>
              <a:t> sa nachádza 118 objektov - kultúrnych pamiatok. Nielen tie však upútali našu pozornosť. Očarujúce je aj horské prostredie, s vysokými vrchmi a lesnatými dolinami, v ktorom je dedina zasadená. Je priam stvorené na turistiku a prechádzky. Okolie obce je zaujímavé náučnými chodníkmi, napríklad na </a:t>
            </a:r>
            <a:r>
              <a:rPr lang="sk-SK" sz="1200" b="0" i="0" kern="1200" dirty="0" err="1" smtClean="0">
                <a:solidFill>
                  <a:schemeClr val="tx1"/>
                </a:solidFill>
                <a:effectLst/>
                <a:latin typeface="+mn-lt"/>
                <a:ea typeface="+mn-ea"/>
                <a:cs typeface="+mn-cs"/>
              </a:rPr>
              <a:t>Malinô</a:t>
            </a:r>
            <a:r>
              <a:rPr lang="sk-SK" sz="1200" b="0" i="0" kern="1200" dirty="0" smtClean="0">
                <a:solidFill>
                  <a:schemeClr val="tx1"/>
                </a:solidFill>
                <a:effectLst/>
                <a:latin typeface="+mn-lt"/>
                <a:ea typeface="+mn-ea"/>
                <a:cs typeface="+mn-cs"/>
              </a:rPr>
              <a:t> Brdo, </a:t>
            </a:r>
            <a:r>
              <a:rPr lang="sk-SK" sz="1200" b="0" i="0" kern="1200" dirty="0" err="1" smtClean="0">
                <a:solidFill>
                  <a:schemeClr val="tx1"/>
                </a:solidFill>
                <a:effectLst/>
                <a:latin typeface="+mn-lt"/>
                <a:ea typeface="+mn-ea"/>
                <a:cs typeface="+mn-cs"/>
              </a:rPr>
              <a:t>Sidorovo</a:t>
            </a:r>
            <a:r>
              <a:rPr lang="sk-SK" sz="1200" b="0" i="0" kern="1200" dirty="0" smtClean="0">
                <a:solidFill>
                  <a:schemeClr val="tx1"/>
                </a:solidFill>
                <a:effectLst/>
                <a:latin typeface="+mn-lt"/>
                <a:ea typeface="+mn-ea"/>
                <a:cs typeface="+mn-cs"/>
              </a:rPr>
              <a:t> či ku </a:t>
            </a:r>
            <a:r>
              <a:rPr lang="sk-SK" sz="1200" b="0" i="0" kern="1200" dirty="0" err="1" smtClean="0">
                <a:solidFill>
                  <a:schemeClr val="tx1"/>
                </a:solidFill>
                <a:effectLst/>
                <a:latin typeface="+mn-lt"/>
                <a:ea typeface="+mn-ea"/>
                <a:cs typeface="+mn-cs"/>
              </a:rPr>
              <a:t>Krkavej</a:t>
            </a:r>
            <a:r>
              <a:rPr lang="sk-SK" sz="1200" b="0" i="0" kern="1200" dirty="0" smtClean="0">
                <a:solidFill>
                  <a:schemeClr val="tx1"/>
                </a:solidFill>
                <a:effectLst/>
                <a:latin typeface="+mn-lt"/>
                <a:ea typeface="+mn-ea"/>
                <a:cs typeface="+mn-cs"/>
              </a:rPr>
              <a:t> skale. Na takúto turistiku však dnes nie sme pripravení, a preto sa rozhodneme občerstviť v miestnej krčme, preplnenej suvenírmi. Ochotný majiteľ nám ponúkne pitie, no najesť sa tu nedá. </a:t>
            </a:r>
            <a:br>
              <a:rPr lang="sk-SK" sz="1200" b="0" i="0" kern="1200" dirty="0" smtClean="0">
                <a:solidFill>
                  <a:schemeClr val="tx1"/>
                </a:solidFill>
                <a:effectLst/>
                <a:latin typeface="+mn-lt"/>
                <a:ea typeface="+mn-ea"/>
                <a:cs typeface="+mn-cs"/>
              </a:rPr>
            </a:br>
            <a:endParaRPr lang="sk-SK" sz="1200" b="0" i="0" kern="1200" dirty="0" smtClean="0">
              <a:solidFill>
                <a:schemeClr val="tx1"/>
              </a:solidFill>
              <a:effectLst/>
              <a:latin typeface="+mn-lt"/>
              <a:ea typeface="+mn-ea"/>
              <a:cs typeface="+mn-cs"/>
            </a:endParaRPr>
          </a:p>
          <a:p>
            <a:pPr fontAlgn="base"/>
            <a:r>
              <a:rPr lang="sk-SK" sz="1200" b="0" i="0" kern="1200" dirty="0" smtClean="0">
                <a:solidFill>
                  <a:schemeClr val="tx1"/>
                </a:solidFill>
                <a:effectLst/>
                <a:latin typeface="+mn-lt"/>
                <a:ea typeface="+mn-ea"/>
                <a:cs typeface="+mn-cs"/>
              </a:rPr>
              <a:t>Vyberáme sa späť na parkovisko. Návštevníkov pozvoľna pribúda, podaktorí sú prichystaní na turistiku po okolitých kopcoch. Prichádzajú ďalší - autobus s koncoročným školským výletom.</a:t>
            </a:r>
          </a:p>
          <a:p>
            <a:endParaRPr lang="sk-SK" sz="1200" b="0" i="0" kern="1200" dirty="0" smtClean="0">
              <a:solidFill>
                <a:schemeClr val="tx1"/>
              </a:solidFill>
              <a:effectLst/>
              <a:latin typeface="+mn-lt"/>
              <a:ea typeface="+mn-ea"/>
              <a:cs typeface="+mn-cs"/>
            </a:endParaRPr>
          </a:p>
          <a:p>
            <a:r>
              <a:rPr lang="sk-SK" sz="1200" b="0" i="0" kern="1200" dirty="0" smtClean="0">
                <a:solidFill>
                  <a:schemeClr val="tx1"/>
                </a:solidFill>
                <a:effectLst/>
                <a:latin typeface="+mn-lt"/>
                <a:ea typeface="+mn-ea"/>
                <a:cs typeface="+mn-cs"/>
              </a:rPr>
              <a:t>- Obec Podbiel -  vznikla valašskou kolonizáciou v dobe, keď na Orave ako feudálni páni vládli </a:t>
            </a:r>
            <a:r>
              <a:rPr lang="sk-SK" sz="1200" b="0" i="0" kern="1200" dirty="0" err="1" smtClean="0">
                <a:solidFill>
                  <a:schemeClr val="tx1"/>
                </a:solidFill>
                <a:effectLst/>
                <a:latin typeface="+mn-lt"/>
                <a:ea typeface="+mn-ea"/>
                <a:cs typeface="+mn-cs"/>
              </a:rPr>
              <a:t>Thurzovci</a:t>
            </a:r>
            <a:r>
              <a:rPr lang="sk-SK" sz="1200" b="0" i="0" kern="1200" dirty="0" smtClean="0">
                <a:solidFill>
                  <a:schemeClr val="tx1"/>
                </a:solidFill>
                <a:effectLst/>
                <a:latin typeface="+mn-lt"/>
                <a:ea typeface="+mn-ea"/>
                <a:cs typeface="+mn-cs"/>
              </a:rPr>
              <a:t>. Prvá písomná zmienka o obci pochádza z roku 1556. Názov obce súvisí so skalou Biela, ktorá je v chotári obce. Meno Podbiel sa vyskytuje v písomných prameňoch v rôznych variáciách, a to ako </a:t>
            </a:r>
            <a:r>
              <a:rPr lang="sk-SK" sz="1200" b="0" i="0" kern="1200" dirty="0" err="1" smtClean="0">
                <a:solidFill>
                  <a:schemeClr val="tx1"/>
                </a:solidFill>
                <a:effectLst/>
                <a:latin typeface="+mn-lt"/>
                <a:ea typeface="+mn-ea"/>
                <a:cs typeface="+mn-cs"/>
              </a:rPr>
              <a:t>Podbyly</a:t>
            </a:r>
            <a:r>
              <a:rPr lang="sk-SK" sz="1200" b="0" i="0" kern="1200" dirty="0" smtClean="0">
                <a:solidFill>
                  <a:schemeClr val="tx1"/>
                </a:solidFill>
                <a:effectLst/>
                <a:latin typeface="+mn-lt"/>
                <a:ea typeface="+mn-ea"/>
                <a:cs typeface="+mn-cs"/>
              </a:rPr>
              <a:t>, </a:t>
            </a:r>
            <a:r>
              <a:rPr lang="sk-SK" sz="1200" b="0" i="0" kern="1200" dirty="0" err="1" smtClean="0">
                <a:solidFill>
                  <a:schemeClr val="tx1"/>
                </a:solidFill>
                <a:effectLst/>
                <a:latin typeface="+mn-lt"/>
                <a:ea typeface="+mn-ea"/>
                <a:cs typeface="+mn-cs"/>
              </a:rPr>
              <a:t>Podbielie</a:t>
            </a:r>
            <a:r>
              <a:rPr lang="sk-SK" sz="1200" b="0" i="0" kern="1200" dirty="0" smtClean="0">
                <a:solidFill>
                  <a:schemeClr val="tx1"/>
                </a:solidFill>
                <a:effectLst/>
                <a:latin typeface="+mn-lt"/>
                <a:ea typeface="+mn-ea"/>
                <a:cs typeface="+mn-cs"/>
              </a:rPr>
              <a:t>, </a:t>
            </a:r>
            <a:r>
              <a:rPr lang="sk-SK" sz="1200" b="0" i="0" kern="1200" dirty="0" err="1" smtClean="0">
                <a:solidFill>
                  <a:schemeClr val="tx1"/>
                </a:solidFill>
                <a:effectLst/>
                <a:latin typeface="+mn-lt"/>
                <a:ea typeface="+mn-ea"/>
                <a:cs typeface="+mn-cs"/>
              </a:rPr>
              <a:t>Podbilia</a:t>
            </a:r>
            <a:r>
              <a:rPr lang="sk-SK" sz="1200" b="0" i="0" kern="1200" dirty="0" smtClean="0">
                <a:solidFill>
                  <a:schemeClr val="tx1"/>
                </a:solidFill>
                <a:effectLst/>
                <a:latin typeface="+mn-lt"/>
                <a:ea typeface="+mn-ea"/>
                <a:cs typeface="+mn-cs"/>
              </a:rPr>
              <a:t>, Podbiela, Podbiel, </a:t>
            </a:r>
            <a:r>
              <a:rPr lang="sk-SK" sz="1200" b="0" i="0" kern="1200" dirty="0" err="1" smtClean="0">
                <a:solidFill>
                  <a:schemeClr val="tx1"/>
                </a:solidFill>
                <a:effectLst/>
                <a:latin typeface="+mn-lt"/>
                <a:ea typeface="+mn-ea"/>
                <a:cs typeface="+mn-cs"/>
              </a:rPr>
              <a:t>Podbel</a:t>
            </a:r>
            <a:r>
              <a:rPr lang="sk-SK" sz="1200" b="0" i="0" kern="1200" dirty="0" smtClean="0">
                <a:solidFill>
                  <a:schemeClr val="tx1"/>
                </a:solidFill>
                <a:effectLst/>
                <a:latin typeface="+mn-lt"/>
                <a:ea typeface="+mn-ea"/>
                <a:cs typeface="+mn-cs"/>
              </a:rPr>
              <a:t>. Súčasný názov Podbiel sa definitívne ustálil až v 18. storočí.</a:t>
            </a:r>
          </a:p>
          <a:p>
            <a:endParaRPr lang="sk-SK" dirty="0" smtClean="0"/>
          </a:p>
          <a:p>
            <a:r>
              <a:rPr lang="sk-SK" b="1" dirty="0" smtClean="0"/>
              <a:t>ŽDIAR</a:t>
            </a:r>
            <a:r>
              <a:rPr lang="sk-SK" dirty="0" smtClean="0"/>
              <a:t> - </a:t>
            </a:r>
            <a:r>
              <a:rPr lang="sk-SK" sz="1200" b="0" i="0" kern="1200" dirty="0" smtClean="0">
                <a:solidFill>
                  <a:schemeClr val="tx1"/>
                </a:solidFill>
                <a:effectLst/>
                <a:latin typeface="+mn-lt"/>
                <a:ea typeface="+mn-ea"/>
                <a:cs typeface="+mn-cs"/>
              </a:rPr>
              <a:t>V goralskej obci Ždiar sa zachovali typické architektonické skvosty v podobe drevených </a:t>
            </a:r>
            <a:r>
              <a:rPr lang="sk-SK" sz="1200" b="0" i="0" kern="1200" dirty="0" err="1" smtClean="0">
                <a:solidFill>
                  <a:schemeClr val="tx1"/>
                </a:solidFill>
                <a:effectLst/>
                <a:latin typeface="+mn-lt"/>
                <a:ea typeface="+mn-ea"/>
                <a:cs typeface="+mn-cs"/>
              </a:rPr>
              <a:t>trojpsriestorových</a:t>
            </a:r>
            <a:r>
              <a:rPr lang="sk-SK" sz="1200" b="0" i="0" kern="1200" dirty="0" smtClean="0">
                <a:solidFill>
                  <a:schemeClr val="tx1"/>
                </a:solidFill>
                <a:effectLst/>
                <a:latin typeface="+mn-lt"/>
                <a:ea typeface="+mn-ea"/>
                <a:cs typeface="+mn-cs"/>
              </a:rPr>
              <a:t> zrubových stavieb, často z dvorom uzavretým hospodárskymi </a:t>
            </a:r>
            <a:r>
              <a:rPr lang="sk-SK" sz="1200" b="0" i="0" kern="1200" dirty="0" err="1" smtClean="0">
                <a:solidFill>
                  <a:schemeClr val="tx1"/>
                </a:solidFill>
                <a:effectLst/>
                <a:latin typeface="+mn-lt"/>
                <a:ea typeface="+mn-ea"/>
                <a:cs typeface="+mn-cs"/>
              </a:rPr>
              <a:t>objektami</a:t>
            </a:r>
            <a:r>
              <a:rPr lang="sk-SK" sz="1200" b="0" i="0" kern="1200" dirty="0" smtClean="0">
                <a:solidFill>
                  <a:schemeClr val="tx1"/>
                </a:solidFill>
                <a:effectLst/>
                <a:latin typeface="+mn-lt"/>
                <a:ea typeface="+mn-ea"/>
                <a:cs typeface="+mn-cs"/>
              </a:rPr>
              <a:t>. Na mnohých budovách dodnes badať škárovanie s modrým náterom a farebnými </a:t>
            </a:r>
            <a:r>
              <a:rPr lang="sk-SK" sz="1200" b="0" i="0" kern="1200" dirty="0" err="1" smtClean="0">
                <a:solidFill>
                  <a:schemeClr val="tx1"/>
                </a:solidFill>
                <a:effectLst/>
                <a:latin typeface="+mn-lt"/>
                <a:ea typeface="+mn-ea"/>
                <a:cs typeface="+mn-cs"/>
              </a:rPr>
              <a:t>ornamentami</a:t>
            </a:r>
            <a:r>
              <a:rPr lang="sk-SK" sz="1200" b="0" i="0" kern="1200" dirty="0" smtClean="0">
                <a:solidFill>
                  <a:schemeClr val="tx1"/>
                </a:solidFill>
                <a:effectLst/>
                <a:latin typeface="+mn-lt"/>
                <a:ea typeface="+mn-ea"/>
                <a:cs typeface="+mn-cs"/>
              </a:rPr>
              <a:t> na okenných rámoch či ďalších stavebných prvkoch najmä na priečelí. V r. 1977 bola obec zapísaná do zoznamu pamiatkových zón ľudovej architektúry.</a:t>
            </a:r>
            <a:br>
              <a:rPr lang="sk-SK" sz="1200" b="0" i="0" kern="1200" dirty="0" smtClean="0">
                <a:solidFill>
                  <a:schemeClr val="tx1"/>
                </a:solidFill>
                <a:effectLst/>
                <a:latin typeface="+mn-lt"/>
                <a:ea typeface="+mn-ea"/>
                <a:cs typeface="+mn-cs"/>
              </a:rPr>
            </a:br>
            <a:r>
              <a:rPr lang="sk-SK" sz="1200" b="0" i="0" kern="1200" dirty="0" smtClean="0">
                <a:solidFill>
                  <a:schemeClr val="tx1"/>
                </a:solidFill>
                <a:effectLst/>
                <a:latin typeface="+mn-lt"/>
                <a:ea typeface="+mn-ea"/>
                <a:cs typeface="+mn-cs"/>
              </a:rPr>
              <a:t/>
            </a:r>
            <a:br>
              <a:rPr lang="sk-SK" sz="1200" b="0" i="0" kern="1200" dirty="0" smtClean="0">
                <a:solidFill>
                  <a:schemeClr val="tx1"/>
                </a:solidFill>
                <a:effectLst/>
                <a:latin typeface="+mn-lt"/>
                <a:ea typeface="+mn-ea"/>
                <a:cs typeface="+mn-cs"/>
              </a:rPr>
            </a:br>
            <a:endParaRPr lang="sk-SK" dirty="0"/>
          </a:p>
        </p:txBody>
      </p:sp>
      <p:sp>
        <p:nvSpPr>
          <p:cNvPr id="4" name="Zástupný symbol čísla snímky 3"/>
          <p:cNvSpPr>
            <a:spLocks noGrp="1"/>
          </p:cNvSpPr>
          <p:nvPr>
            <p:ph type="sldNum" sz="quarter" idx="10"/>
          </p:nvPr>
        </p:nvSpPr>
        <p:spPr/>
        <p:txBody>
          <a:bodyPr/>
          <a:lstStyle/>
          <a:p>
            <a:fld id="{F60B4484-9DC4-4CE3-96B9-BE81B979A48C}" type="slidenum">
              <a:rPr lang="sk-SK" smtClean="0"/>
              <a:t>16</a:t>
            </a:fld>
            <a:endParaRPr lang="sk-SK"/>
          </a:p>
        </p:txBody>
      </p:sp>
    </p:spTree>
    <p:extLst>
      <p:ext uri="{BB962C8B-B14F-4D97-AF65-F5344CB8AC3E}">
        <p14:creationId xmlns:p14="http://schemas.microsoft.com/office/powerpoint/2010/main" val="1843567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dirty="0" smtClean="0"/>
              <a:t>BA - </a:t>
            </a:r>
            <a:r>
              <a:rPr lang="sk-SK" sz="1200" b="0" i="0" kern="1200" dirty="0" smtClean="0">
                <a:solidFill>
                  <a:schemeClr val="tx1"/>
                </a:solidFill>
                <a:effectLst/>
                <a:latin typeface="+mn-lt"/>
                <a:ea typeface="+mn-ea"/>
                <a:cs typeface="+mn-cs"/>
              </a:rPr>
              <a:t>Mestská </a:t>
            </a:r>
            <a:r>
              <a:rPr lang="sk-SK" sz="1200" b="0" i="0" u="none" strike="noStrike" kern="1200" dirty="0" smtClean="0">
                <a:solidFill>
                  <a:schemeClr val="tx1"/>
                </a:solidFill>
                <a:effectLst/>
                <a:latin typeface="+mn-lt"/>
                <a:ea typeface="+mn-ea"/>
                <a:cs typeface="+mn-cs"/>
                <a:hlinkClick r:id="rId3" tooltip="Pamiatková rezervácia"/>
              </a:rPr>
              <a:t>pamiatková rezervácia</a:t>
            </a:r>
            <a:r>
              <a:rPr lang="sk-SK" sz="1200" b="0" i="0" kern="1200" dirty="0" smtClean="0">
                <a:solidFill>
                  <a:schemeClr val="tx1"/>
                </a:solidFill>
                <a:effectLst/>
                <a:latin typeface="+mn-lt"/>
                <a:ea typeface="+mn-ea"/>
                <a:cs typeface="+mn-cs"/>
              </a:rPr>
              <a:t> je jedna z najväčších na Slovensku. Dominantou je štvorvežový </a:t>
            </a:r>
            <a:r>
              <a:rPr lang="sk-SK" sz="1200" b="0" i="0" u="none" strike="noStrike" kern="1200" dirty="0" smtClean="0">
                <a:solidFill>
                  <a:schemeClr val="tx1"/>
                </a:solidFill>
                <a:effectLst/>
                <a:latin typeface="+mn-lt"/>
                <a:ea typeface="+mn-ea"/>
                <a:cs typeface="+mn-cs"/>
                <a:hlinkClick r:id="rId4" tooltip="Bratislavský hrad"/>
              </a:rPr>
              <a:t>Bratislavský hrad</a:t>
            </a:r>
            <a:r>
              <a:rPr lang="sk-SK" sz="1200" b="0" i="0" kern="1200" dirty="0" smtClean="0">
                <a:solidFill>
                  <a:schemeClr val="tx1"/>
                </a:solidFill>
                <a:effectLst/>
                <a:latin typeface="+mn-lt"/>
                <a:ea typeface="+mn-ea"/>
                <a:cs typeface="+mn-cs"/>
              </a:rPr>
              <a:t>, vedľa ktorého sa nachádza budova </a:t>
            </a:r>
            <a:r>
              <a:rPr lang="sk-SK" sz="1200" b="0" i="0" u="none" strike="noStrike" kern="1200" dirty="0" smtClean="0">
                <a:solidFill>
                  <a:schemeClr val="tx1"/>
                </a:solidFill>
                <a:effectLst/>
                <a:latin typeface="+mn-lt"/>
                <a:ea typeface="+mn-ea"/>
                <a:cs typeface="+mn-cs"/>
                <a:hlinkClick r:id="rId5" tooltip="Národná rada Slovenskej republiky"/>
              </a:rPr>
              <a:t>Národnej rady Slovenskej republiky</a:t>
            </a:r>
            <a:r>
              <a:rPr lang="sk-SK" sz="1200" b="0" i="0" kern="1200" dirty="0" smtClean="0">
                <a:solidFill>
                  <a:schemeClr val="tx1"/>
                </a:solidFill>
                <a:effectLst/>
                <a:latin typeface="+mn-lt"/>
                <a:ea typeface="+mn-ea"/>
                <a:cs typeface="+mn-cs"/>
              </a:rPr>
              <a:t> a neďaleko </a:t>
            </a:r>
            <a:r>
              <a:rPr lang="sk-SK" sz="1200" b="0" i="0" u="none" strike="noStrike" kern="1200" dirty="0" smtClean="0">
                <a:solidFill>
                  <a:schemeClr val="tx1"/>
                </a:solidFill>
                <a:effectLst/>
                <a:latin typeface="+mn-lt"/>
                <a:ea typeface="+mn-ea"/>
                <a:cs typeface="+mn-cs"/>
                <a:hlinkClick r:id="rId6" tooltip="Katedrála svätého Martina (Bratislava)"/>
              </a:rPr>
              <a:t>Dóm svätého Martina</a:t>
            </a:r>
            <a:r>
              <a:rPr lang="sk-SK" sz="1200" b="0" i="0" kern="1200" dirty="0" smtClean="0">
                <a:solidFill>
                  <a:schemeClr val="tx1"/>
                </a:solidFill>
                <a:effectLst/>
                <a:latin typeface="+mn-lt"/>
                <a:ea typeface="+mn-ea"/>
                <a:cs typeface="+mn-cs"/>
              </a:rPr>
              <a:t>.</a:t>
            </a:r>
          </a:p>
          <a:p>
            <a:endParaRPr lang="sk-SK" sz="1200" b="0" i="0" kern="1200" dirty="0" smtClean="0">
              <a:solidFill>
                <a:schemeClr val="tx1"/>
              </a:solidFill>
              <a:effectLst/>
              <a:latin typeface="+mn-lt"/>
              <a:ea typeface="+mn-ea"/>
              <a:cs typeface="+mn-cs"/>
            </a:endParaRPr>
          </a:p>
          <a:p>
            <a:r>
              <a:rPr lang="sk-SK" dirty="0" smtClean="0"/>
              <a:t>BB - </a:t>
            </a:r>
            <a:r>
              <a:rPr lang="sk-SK" sz="1200" b="0" i="0" kern="1200" dirty="0" smtClean="0">
                <a:solidFill>
                  <a:schemeClr val="tx1"/>
                </a:solidFill>
                <a:effectLst/>
                <a:latin typeface="+mn-lt"/>
                <a:ea typeface="+mn-ea"/>
                <a:cs typeface="+mn-cs"/>
              </a:rPr>
              <a:t>Mesto Banská Bystrica bolo, ako jedno z prvých miest na Slovensku, vyhlásené za mestskú pamiatkovú rezerváciu. Medzi najcennejšie pamätihodnosti patrí areál mestského hradu (</a:t>
            </a:r>
            <a:r>
              <a:rPr lang="sk-SK" sz="1200" b="0" i="0" kern="1200" dirty="0" err="1" smtClean="0">
                <a:solidFill>
                  <a:schemeClr val="tx1"/>
                </a:solidFill>
                <a:effectLst/>
                <a:latin typeface="+mn-lt"/>
                <a:ea typeface="+mn-ea"/>
                <a:cs typeface="+mn-cs"/>
              </a:rPr>
              <a:t>Barbakanu</a:t>
            </a:r>
            <a:r>
              <a:rPr lang="sk-SK" sz="1200" b="0" i="0" kern="1200" dirty="0" smtClean="0">
                <a:solidFill>
                  <a:schemeClr val="tx1"/>
                </a:solidFill>
                <a:effectLst/>
                <a:latin typeface="+mn-lt"/>
                <a:ea typeface="+mn-ea"/>
                <a:cs typeface="+mn-cs"/>
              </a:rPr>
              <a:t>), námestie s kostolmi Panny Márie a sv. Kríža, starou radnicou, Matejovým domom, </a:t>
            </a:r>
            <a:r>
              <a:rPr lang="sk-SK" sz="1200" b="0" i="0" kern="1200" dirty="0" err="1" smtClean="0">
                <a:solidFill>
                  <a:schemeClr val="tx1"/>
                </a:solidFill>
                <a:effectLst/>
                <a:latin typeface="+mn-lt"/>
                <a:ea typeface="+mn-ea"/>
                <a:cs typeface="+mn-cs"/>
              </a:rPr>
              <a:t>barbakanom</a:t>
            </a:r>
            <a:r>
              <a:rPr lang="sk-SK" sz="1200" b="0" i="0" kern="1200" dirty="0" smtClean="0">
                <a:solidFill>
                  <a:schemeClr val="tx1"/>
                </a:solidFill>
                <a:effectLst/>
                <a:latin typeface="+mn-lt"/>
                <a:ea typeface="+mn-ea"/>
                <a:cs typeface="+mn-cs"/>
              </a:rPr>
              <a:t> a zvyškami mestského opevnenia. Srdcom mesta je veľké, obdĺžnikové námestie Slovenského národného povstania s Mariánskym </a:t>
            </a:r>
            <a:r>
              <a:rPr lang="sk-SK" sz="1200" b="0" i="0" kern="1200" dirty="0" err="1" smtClean="0">
                <a:solidFill>
                  <a:schemeClr val="tx1"/>
                </a:solidFill>
                <a:effectLst/>
                <a:latin typeface="+mn-lt"/>
                <a:ea typeface="+mn-ea"/>
                <a:cs typeface="+mn-cs"/>
              </a:rPr>
              <a:t>stlĺpom</a:t>
            </a:r>
            <a:r>
              <a:rPr lang="sk-SK" sz="1200" b="0" i="0" kern="1200" dirty="0" smtClean="0">
                <a:solidFill>
                  <a:schemeClr val="tx1"/>
                </a:solidFill>
                <a:effectLst/>
                <a:latin typeface="+mn-lt"/>
                <a:ea typeface="+mn-ea"/>
                <a:cs typeface="+mn-cs"/>
              </a:rPr>
              <a:t> a šikmou hodinovou vežou. Námestie ohraničujú </a:t>
            </a:r>
            <a:r>
              <a:rPr lang="sk-SK" sz="1200" b="0" i="0" kern="1200" dirty="0" err="1" smtClean="0">
                <a:solidFill>
                  <a:schemeClr val="tx1"/>
                </a:solidFill>
                <a:effectLst/>
                <a:latin typeface="+mn-lt"/>
                <a:ea typeface="+mn-ea"/>
                <a:cs typeface="+mn-cs"/>
              </a:rPr>
              <a:t>honostné</a:t>
            </a:r>
            <a:r>
              <a:rPr lang="sk-SK" sz="1200" b="0" i="0" kern="1200" dirty="0" smtClean="0">
                <a:solidFill>
                  <a:schemeClr val="tx1"/>
                </a:solidFill>
                <a:effectLst/>
                <a:latin typeface="+mn-lt"/>
                <a:ea typeface="+mn-ea"/>
                <a:cs typeface="+mn-cs"/>
              </a:rPr>
              <a:t> meštianske domy, z ktorých sú najvýznamnejšie </a:t>
            </a:r>
            <a:r>
              <a:rPr lang="sk-SK" sz="1200" b="0" i="0" kern="1200" dirty="0" err="1" smtClean="0">
                <a:solidFill>
                  <a:schemeClr val="tx1"/>
                </a:solidFill>
                <a:effectLst/>
                <a:latin typeface="+mn-lt"/>
                <a:ea typeface="+mn-ea"/>
                <a:cs typeface="+mn-cs"/>
              </a:rPr>
              <a:t>Beniczkého</a:t>
            </a:r>
            <a:r>
              <a:rPr lang="sk-SK" sz="1200" b="0" i="0" kern="1200" dirty="0" smtClean="0">
                <a:solidFill>
                  <a:schemeClr val="tx1"/>
                </a:solidFill>
                <a:effectLst/>
                <a:latin typeface="+mn-lt"/>
                <a:ea typeface="+mn-ea"/>
                <a:cs typeface="+mn-cs"/>
              </a:rPr>
              <a:t> a </a:t>
            </a:r>
            <a:r>
              <a:rPr lang="sk-SK" sz="1200" b="0" i="0" kern="1200" dirty="0" err="1" smtClean="0">
                <a:solidFill>
                  <a:schemeClr val="tx1"/>
                </a:solidFill>
                <a:effectLst/>
                <a:latin typeface="+mn-lt"/>
                <a:ea typeface="+mn-ea"/>
                <a:cs typeface="+mn-cs"/>
              </a:rPr>
              <a:t>Thurzov</a:t>
            </a:r>
            <a:r>
              <a:rPr lang="sk-SK" sz="1200" b="0" i="0" kern="1200" dirty="0" smtClean="0">
                <a:solidFill>
                  <a:schemeClr val="tx1"/>
                </a:solidFill>
                <a:effectLst/>
                <a:latin typeface="+mn-lt"/>
                <a:ea typeface="+mn-ea"/>
                <a:cs typeface="+mn-cs"/>
              </a:rPr>
              <a:t> dom. Pešia zóna z námestia pokračuje aj na Dolnej ulici, kde je kostol sv. Alžbety a </a:t>
            </a:r>
            <a:r>
              <a:rPr lang="sk-SK" sz="1200" b="0" i="0" kern="1200" dirty="0" err="1" smtClean="0">
                <a:solidFill>
                  <a:schemeClr val="tx1"/>
                </a:solidFill>
                <a:effectLst/>
                <a:latin typeface="+mn-lt"/>
                <a:ea typeface="+mn-ea"/>
                <a:cs typeface="+mn-cs"/>
              </a:rPr>
              <a:t>Bethlenov</a:t>
            </a:r>
            <a:r>
              <a:rPr lang="sk-SK" sz="1200" b="0" i="0" kern="1200" dirty="0" smtClean="0">
                <a:solidFill>
                  <a:schemeClr val="tx1"/>
                </a:solidFill>
                <a:effectLst/>
                <a:latin typeface="+mn-lt"/>
                <a:ea typeface="+mn-ea"/>
                <a:cs typeface="+mn-cs"/>
              </a:rPr>
              <a:t> dom, v ktorom vyhlásili sedmohradské knieža </a:t>
            </a:r>
            <a:r>
              <a:rPr lang="sk-SK" sz="1200" b="0" i="0" kern="1200" dirty="0" err="1" smtClean="0">
                <a:solidFill>
                  <a:schemeClr val="tx1"/>
                </a:solidFill>
                <a:effectLst/>
                <a:latin typeface="+mn-lt"/>
                <a:ea typeface="+mn-ea"/>
                <a:cs typeface="+mn-cs"/>
              </a:rPr>
              <a:t>Bethlena</a:t>
            </a:r>
            <a:r>
              <a:rPr lang="sk-SK" sz="1200" b="0" i="0" kern="1200" dirty="0" smtClean="0">
                <a:solidFill>
                  <a:schemeClr val="tx1"/>
                </a:solidFill>
                <a:effectLst/>
                <a:latin typeface="+mn-lt"/>
                <a:ea typeface="+mn-ea"/>
                <a:cs typeface="+mn-cs"/>
              </a:rPr>
              <a:t> za uhorského kráľa. Historické meštianske domy možno obdivovať aj na </a:t>
            </a:r>
            <a:r>
              <a:rPr lang="sk-SK" sz="1200" b="0" i="0" kern="1200" dirty="0" err="1" smtClean="0">
                <a:solidFill>
                  <a:schemeClr val="tx1"/>
                </a:solidFill>
                <a:effectLst/>
                <a:latin typeface="+mn-lt"/>
                <a:ea typeface="+mn-ea"/>
                <a:cs typeface="+mn-cs"/>
              </a:rPr>
              <a:t>Lazovnej</a:t>
            </a:r>
            <a:r>
              <a:rPr lang="sk-SK" sz="1200" b="0" i="0" kern="1200" dirty="0" smtClean="0">
                <a:solidFill>
                  <a:schemeClr val="tx1"/>
                </a:solidFill>
                <a:effectLst/>
                <a:latin typeface="+mn-lt"/>
                <a:ea typeface="+mn-ea"/>
                <a:cs typeface="+mn-cs"/>
              </a:rPr>
              <a:t> a Hornej Striebornej ulici. V </a:t>
            </a:r>
            <a:r>
              <a:rPr lang="sk-SK" sz="1200" b="0" i="0" kern="1200" dirty="0" err="1" smtClean="0">
                <a:solidFill>
                  <a:schemeClr val="tx1"/>
                </a:solidFill>
                <a:effectLst/>
                <a:latin typeface="+mn-lt"/>
                <a:ea typeface="+mn-ea"/>
                <a:cs typeface="+mn-cs"/>
              </a:rPr>
              <a:t>Tihaniovskom</a:t>
            </a:r>
            <a:r>
              <a:rPr lang="sk-SK" sz="1200" b="0" i="0" kern="1200" dirty="0" smtClean="0">
                <a:solidFill>
                  <a:schemeClr val="tx1"/>
                </a:solidFill>
                <a:effectLst/>
                <a:latin typeface="+mn-lt"/>
                <a:ea typeface="+mn-ea"/>
                <a:cs typeface="+mn-cs"/>
              </a:rPr>
              <a:t> kaštieli v mestskej časti Radvaň sú expozície prírodovedného oddelenia Stredoslovenského múzea. Historické múzeá </a:t>
            </a:r>
            <a:r>
              <a:rPr lang="sk-SK" sz="1200" b="0" i="0" kern="1200" dirty="0" err="1" smtClean="0">
                <a:solidFill>
                  <a:schemeClr val="tx1"/>
                </a:solidFill>
                <a:effectLst/>
                <a:latin typeface="+mn-lt"/>
                <a:ea typeface="+mn-ea"/>
                <a:cs typeface="+mn-cs"/>
              </a:rPr>
              <a:t>su</a:t>
            </a:r>
            <a:r>
              <a:rPr lang="sk-SK" sz="1200" b="0" i="0" kern="1200" dirty="0" smtClean="0">
                <a:solidFill>
                  <a:schemeClr val="tx1"/>
                </a:solidFill>
                <a:effectLst/>
                <a:latin typeface="+mn-lt"/>
                <a:ea typeface="+mn-ea"/>
                <a:cs typeface="+mn-cs"/>
              </a:rPr>
              <a:t> v </a:t>
            </a:r>
            <a:r>
              <a:rPr lang="sk-SK" sz="1200" b="0" i="0" kern="1200" dirty="0" err="1" smtClean="0">
                <a:solidFill>
                  <a:schemeClr val="tx1"/>
                </a:solidFill>
                <a:effectLst/>
                <a:latin typeface="+mn-lt"/>
                <a:ea typeface="+mn-ea"/>
                <a:cs typeface="+mn-cs"/>
              </a:rPr>
              <a:t>Thurzovom</a:t>
            </a:r>
            <a:r>
              <a:rPr lang="sk-SK" sz="1200" b="0" i="0" kern="1200" dirty="0" smtClean="0">
                <a:solidFill>
                  <a:schemeClr val="tx1"/>
                </a:solidFill>
                <a:effectLst/>
                <a:latin typeface="+mn-lt"/>
                <a:ea typeface="+mn-ea"/>
                <a:cs typeface="+mn-cs"/>
              </a:rPr>
              <a:t> dome na Námestí SNP. Vzácne výtvarné diela uchovávajú tri objekty Štátnej galérie: </a:t>
            </a:r>
            <a:r>
              <a:rPr lang="sk-SK" sz="1200" b="0" i="0" kern="1200" dirty="0" err="1" smtClean="0">
                <a:solidFill>
                  <a:schemeClr val="tx1"/>
                </a:solidFill>
                <a:effectLst/>
                <a:latin typeface="+mn-lt"/>
                <a:ea typeface="+mn-ea"/>
                <a:cs typeface="+mn-cs"/>
              </a:rPr>
              <a:t>Pretórium</a:t>
            </a:r>
            <a:r>
              <a:rPr lang="sk-SK" sz="1200" b="0" i="0" kern="1200" dirty="0" smtClean="0">
                <a:solidFill>
                  <a:schemeClr val="tx1"/>
                </a:solidFill>
                <a:effectLst/>
                <a:latin typeface="+mn-lt"/>
                <a:ea typeface="+mn-ea"/>
                <a:cs typeface="+mn-cs"/>
              </a:rPr>
              <a:t>, </a:t>
            </a:r>
            <a:r>
              <a:rPr lang="sk-SK" sz="1200" b="0" i="0" kern="1200" dirty="0" err="1" smtClean="0">
                <a:solidFill>
                  <a:schemeClr val="tx1"/>
                </a:solidFill>
                <a:effectLst/>
                <a:latin typeface="+mn-lt"/>
                <a:ea typeface="+mn-ea"/>
                <a:cs typeface="+mn-cs"/>
              </a:rPr>
              <a:t>Bethlenov</a:t>
            </a:r>
            <a:r>
              <a:rPr lang="sk-SK" sz="1200" b="0" i="0" kern="1200" dirty="0" smtClean="0">
                <a:solidFill>
                  <a:schemeClr val="tx1"/>
                </a:solidFill>
                <a:effectLst/>
                <a:latin typeface="+mn-lt"/>
                <a:ea typeface="+mn-ea"/>
                <a:cs typeface="+mn-cs"/>
              </a:rPr>
              <a:t> dom a dom maliara Dominika </a:t>
            </a:r>
            <a:r>
              <a:rPr lang="sk-SK" sz="1200" b="0" i="0" kern="1200" dirty="0" err="1" smtClean="0">
                <a:solidFill>
                  <a:schemeClr val="tx1"/>
                </a:solidFill>
                <a:effectLst/>
                <a:latin typeface="+mn-lt"/>
                <a:ea typeface="+mn-ea"/>
                <a:cs typeface="+mn-cs"/>
              </a:rPr>
              <a:t>Skuteckého</a:t>
            </a:r>
            <a:r>
              <a:rPr lang="sk-SK" sz="1200" b="0" i="0" kern="1200" dirty="0" smtClean="0">
                <a:solidFill>
                  <a:schemeClr val="tx1"/>
                </a:solidFill>
                <a:effectLst/>
                <a:latin typeface="+mn-lt"/>
                <a:ea typeface="+mn-ea"/>
                <a:cs typeface="+mn-cs"/>
              </a:rPr>
              <a:t>.</a:t>
            </a:r>
          </a:p>
          <a:p>
            <a:endParaRPr lang="sk-SK" dirty="0"/>
          </a:p>
        </p:txBody>
      </p:sp>
      <p:sp>
        <p:nvSpPr>
          <p:cNvPr id="4" name="Zástupný symbol čísla snímky 3"/>
          <p:cNvSpPr>
            <a:spLocks noGrp="1"/>
          </p:cNvSpPr>
          <p:nvPr>
            <p:ph type="sldNum" sz="quarter" idx="10"/>
          </p:nvPr>
        </p:nvSpPr>
        <p:spPr/>
        <p:txBody>
          <a:bodyPr/>
          <a:lstStyle/>
          <a:p>
            <a:fld id="{F60B4484-9DC4-4CE3-96B9-BE81B979A48C}" type="slidenum">
              <a:rPr lang="sk-SK" smtClean="0"/>
              <a:t>17</a:t>
            </a:fld>
            <a:endParaRPr lang="sk-SK"/>
          </a:p>
        </p:txBody>
      </p:sp>
    </p:spTree>
    <p:extLst>
      <p:ext uri="{BB962C8B-B14F-4D97-AF65-F5344CB8AC3E}">
        <p14:creationId xmlns:p14="http://schemas.microsoft.com/office/powerpoint/2010/main" val="1619481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dirty="0" smtClean="0"/>
              <a:t>Banská Štiavnica  </a:t>
            </a:r>
            <a:r>
              <a:rPr lang="sk-SK" dirty="0" smtClean="0"/>
              <a:t>- </a:t>
            </a:r>
            <a:r>
              <a:rPr lang="sk-SK" sz="1200" b="0" i="0" kern="1200" dirty="0" smtClean="0">
                <a:solidFill>
                  <a:schemeClr val="tx1"/>
                </a:solidFill>
                <a:effectLst/>
                <a:latin typeface="+mn-lt"/>
                <a:ea typeface="+mn-ea"/>
                <a:cs typeface="+mn-cs"/>
              </a:rPr>
              <a:t>ťažba </a:t>
            </a:r>
            <a:r>
              <a:rPr lang="sk-SK" sz="1200" b="0" i="0" kern="1200" dirty="0" smtClean="0">
                <a:solidFill>
                  <a:schemeClr val="tx1"/>
                </a:solidFill>
                <a:effectLst/>
                <a:latin typeface="+mn-lt"/>
                <a:ea typeface="+mn-ea"/>
                <a:cs typeface="+mn-cs"/>
              </a:rPr>
              <a:t>a spracovanie kovov, predovšetkým zlata a striebra, v tomto starom banskom meste, siaha až do doby bronzovej. Z 13. storočia pochádza opevnenie a mestský erb, ktorý je najstarším zachovaným erbom na Slovensku. Už pri príchode do Banskej Štiavnice vás upúta dominanta mesta, Nový zámok, ktorý sa vypína na Dievčenskom vrchu. Nájdete tu expozíciu </a:t>
            </a:r>
            <a:r>
              <a:rPr lang="sk-SK" sz="1200" b="0" i="0" kern="1200" dirty="0" err="1" smtClean="0">
                <a:solidFill>
                  <a:schemeClr val="tx1"/>
                </a:solidFill>
                <a:effectLst/>
                <a:latin typeface="+mn-lt"/>
                <a:ea typeface="+mn-ea"/>
                <a:cs typeface="+mn-cs"/>
              </a:rPr>
              <a:t>protitureckých</a:t>
            </a:r>
            <a:r>
              <a:rPr lang="sk-SK" sz="1200" b="0" i="0" kern="1200" dirty="0" smtClean="0">
                <a:solidFill>
                  <a:schemeClr val="tx1"/>
                </a:solidFill>
                <a:effectLst/>
                <a:latin typeface="+mn-lt"/>
                <a:ea typeface="+mn-ea"/>
                <a:cs typeface="+mn-cs"/>
              </a:rPr>
              <a:t> bojov na Slovensku. Z najvyššieho podlažia budete mať nezabudnuteľný výhľad na mesto Banská Štiavnica a široké okolie. Na výbežku vrchu </a:t>
            </a:r>
            <a:r>
              <a:rPr lang="sk-SK" sz="1200" b="0" i="0" kern="1200" dirty="0" err="1" smtClean="0">
                <a:solidFill>
                  <a:schemeClr val="tx1"/>
                </a:solidFill>
                <a:effectLst/>
                <a:latin typeface="+mn-lt"/>
                <a:ea typeface="+mn-ea"/>
                <a:cs typeface="+mn-cs"/>
              </a:rPr>
              <a:t>Paradajz</a:t>
            </a:r>
            <a:r>
              <a:rPr lang="sk-SK" sz="1200" b="0" i="0" kern="1200" dirty="0" smtClean="0">
                <a:solidFill>
                  <a:schemeClr val="tx1"/>
                </a:solidFill>
                <a:effectLst/>
                <a:latin typeface="+mn-lt"/>
                <a:ea typeface="+mn-ea"/>
                <a:cs typeface="+mn-cs"/>
              </a:rPr>
              <a:t> sa týči komplex Starého zámku. Jeho súčasťou je Kostol Panny Márie, Kaplnka sv. Michala, ale aj bašta „</a:t>
            </a:r>
            <a:r>
              <a:rPr lang="sk-SK" sz="1200" b="0" i="0" kern="1200" dirty="0" err="1" smtClean="0">
                <a:solidFill>
                  <a:schemeClr val="tx1"/>
                </a:solidFill>
                <a:effectLst/>
                <a:latin typeface="+mn-lt"/>
                <a:ea typeface="+mn-ea"/>
                <a:cs typeface="+mn-cs"/>
              </a:rPr>
              <a:t>Himmelreich</a:t>
            </a:r>
            <a:r>
              <a:rPr lang="sk-SK" sz="1200" b="0" i="0" kern="1200" dirty="0" smtClean="0">
                <a:solidFill>
                  <a:schemeClr val="tx1"/>
                </a:solidFill>
                <a:effectLst/>
                <a:latin typeface="+mn-lt"/>
                <a:ea typeface="+mn-ea"/>
                <a:cs typeface="+mn-cs"/>
              </a:rPr>
              <a:t>“, v minulosti používaná ako väzenie a mučiareň. V súčasnosti sa v objekte nachádza expozícia Slovenského banského múzea. Kúsok od mesta Banská Štiavnica sa nachádza skanzen v pôvodnej časti šachty Ondrej a štóly Bartolomej. Banská Štiavnica bola vyhlásená za mestskú pamiatkovú rezerváciu a od roku 1993 je na zozname UNESCO.  </a:t>
            </a:r>
          </a:p>
          <a:p>
            <a:endParaRPr lang="sk-SK" sz="1200" b="0" i="0" kern="1200" dirty="0" smtClean="0">
              <a:solidFill>
                <a:schemeClr val="tx1"/>
              </a:solidFill>
              <a:effectLst/>
              <a:latin typeface="+mn-lt"/>
              <a:ea typeface="+mn-ea"/>
              <a:cs typeface="+mn-cs"/>
            </a:endParaRPr>
          </a:p>
          <a:p>
            <a:r>
              <a:rPr lang="sk-SK" sz="1200" b="0" i="0" kern="1200" dirty="0" smtClean="0">
                <a:solidFill>
                  <a:schemeClr val="tx1"/>
                </a:solidFill>
                <a:effectLst/>
                <a:latin typeface="+mn-lt"/>
                <a:ea typeface="+mn-ea"/>
                <a:cs typeface="+mn-cs"/>
              </a:rPr>
              <a:t>Košice </a:t>
            </a:r>
            <a:r>
              <a:rPr lang="sk-SK" sz="1200" b="0" i="0" kern="1200" dirty="0" smtClean="0">
                <a:solidFill>
                  <a:schemeClr val="tx1"/>
                </a:solidFill>
                <a:effectLst/>
                <a:latin typeface="+mn-lt"/>
                <a:ea typeface="+mn-ea"/>
                <a:cs typeface="+mn-cs"/>
              </a:rPr>
              <a:t>- sú prvým európskym mestom, ktoré získalo vlastnú erbovú listinu. Ďalšie prvenstvo sa spája so športom. Každoročne tu prvú októbrovú nedeľu štartuje najstarší európsky maratón, Medzinárodný maratón mieru. V centre mesta nájdeme najväčšiu mestskú pamiatkovú rezerváciu na Slovensku. Dominuje jej Dóm sv. Alžbety, gotická katedrála, s nádherným hlavným oltárom, ktorý pozostáva zo 48 gotických malieb a sôch. Spolu so susednou kaplnkou sv. Michala a Urbanovou vežou vytvárajú komplex národnej kultúrnej pamiatky. Historická budova Štátneho divadla patrí medzi najkrajšie v strednej Európe.</a:t>
            </a:r>
            <a:endParaRPr lang="sk-SK" dirty="0"/>
          </a:p>
        </p:txBody>
      </p:sp>
      <p:sp>
        <p:nvSpPr>
          <p:cNvPr id="4" name="Zástupný symbol čísla snímky 3"/>
          <p:cNvSpPr>
            <a:spLocks noGrp="1"/>
          </p:cNvSpPr>
          <p:nvPr>
            <p:ph type="sldNum" sz="quarter" idx="10"/>
          </p:nvPr>
        </p:nvSpPr>
        <p:spPr/>
        <p:txBody>
          <a:bodyPr/>
          <a:lstStyle/>
          <a:p>
            <a:fld id="{F60B4484-9DC4-4CE3-96B9-BE81B979A48C}" type="slidenum">
              <a:rPr lang="sk-SK" smtClean="0"/>
              <a:t>18</a:t>
            </a:fld>
            <a:endParaRPr lang="sk-SK"/>
          </a:p>
        </p:txBody>
      </p:sp>
    </p:spTree>
    <p:extLst>
      <p:ext uri="{BB962C8B-B14F-4D97-AF65-F5344CB8AC3E}">
        <p14:creationId xmlns:p14="http://schemas.microsoft.com/office/powerpoint/2010/main" val="2355812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sz="1200" b="0" i="0" kern="1200" dirty="0" smtClean="0">
                <a:solidFill>
                  <a:schemeClr val="tx1"/>
                </a:solidFill>
                <a:effectLst/>
                <a:latin typeface="+mn-lt"/>
                <a:ea typeface="+mn-ea"/>
                <a:cs typeface="+mn-cs"/>
              </a:rPr>
              <a:t>Bardejov -  je príkladom výnimočne uceleného a zachovalého opevneného stredovekého mesta, ktorý je vzorom urbanizácie v tomto regióne. Okrem iných pozoruhodných rysov, sa v meste nachádza malá židovská štvrť v okolí synagógy z 18. storočia. Opevnené mesto Bardejov poskytuje výnimočne zachovalý dôkaz o hospodárskej a sociálnej štruktúre obchodných miest v stredovekej strednej Európe. Projekty, budovy a opevnenie Bardejova zobrazujú mestský komplex, ktorý sa zdokonalil v stredoveku, v strednej Európe , na významných miestach pozdĺž veľkých obchodných ciest tejto doby. </a:t>
            </a:r>
            <a:r>
              <a:rPr lang="sk-SK" dirty="0" smtClean="0"/>
              <a:t/>
            </a:r>
            <a:br>
              <a:rPr lang="sk-SK" dirty="0" smtClean="0"/>
            </a:br>
            <a:endParaRPr lang="sk-SK" dirty="0" smtClean="0"/>
          </a:p>
          <a:p>
            <a:r>
              <a:rPr lang="sk-SK" dirty="0" smtClean="0"/>
              <a:t>Trnava - </a:t>
            </a:r>
            <a:r>
              <a:rPr lang="sk-SK" sz="1200" b="0" i="0" kern="1200" dirty="0" smtClean="0">
                <a:solidFill>
                  <a:schemeClr val="tx1"/>
                </a:solidFill>
                <a:effectLst/>
                <a:latin typeface="+mn-lt"/>
                <a:ea typeface="+mn-ea"/>
                <a:cs typeface="+mn-cs"/>
              </a:rPr>
              <a:t>Historické centrum bolo v roku 1987 vyhlásené za mestskú pamiatkovú rezerváciu. Návštevníci si môžu pozrieť mestské opevnenie – unikátny </a:t>
            </a:r>
            <a:r>
              <a:rPr lang="sk-SK" sz="1200" b="0" i="0" kern="1200" dirty="0" err="1" smtClean="0">
                <a:solidFill>
                  <a:schemeClr val="tx1"/>
                </a:solidFill>
                <a:effectLst/>
                <a:latin typeface="+mn-lt"/>
                <a:ea typeface="+mn-ea"/>
                <a:cs typeface="+mn-cs"/>
              </a:rPr>
              <a:t>fortifikačný</a:t>
            </a:r>
            <a:r>
              <a:rPr lang="sk-SK" sz="1200" b="0" i="0" kern="1200" dirty="0" smtClean="0">
                <a:solidFill>
                  <a:schemeClr val="tx1"/>
                </a:solidFill>
                <a:effectLst/>
                <a:latin typeface="+mn-lt"/>
                <a:ea typeface="+mn-ea"/>
                <a:cs typeface="+mn-cs"/>
              </a:rPr>
              <a:t> systém, renesančnú mestskú vežu, </a:t>
            </a:r>
            <a:r>
              <a:rPr lang="sk-SK" sz="1200" b="0" i="0" kern="1200" dirty="0" err="1" smtClean="0">
                <a:solidFill>
                  <a:schemeClr val="tx1"/>
                </a:solidFill>
                <a:effectLst/>
                <a:latin typeface="+mn-lt"/>
                <a:ea typeface="+mn-ea"/>
                <a:cs typeface="+mn-cs"/>
              </a:rPr>
              <a:t>ranobarokový</a:t>
            </a:r>
            <a:r>
              <a:rPr lang="sk-SK" sz="1200" b="0" i="0" kern="1200" dirty="0" smtClean="0">
                <a:solidFill>
                  <a:schemeClr val="tx1"/>
                </a:solidFill>
                <a:effectLst/>
                <a:latin typeface="+mn-lt"/>
                <a:ea typeface="+mn-ea"/>
                <a:cs typeface="+mn-cs"/>
              </a:rPr>
              <a:t> skvost – Katedrálu sv. Jána Krstiteľa, barokový komplex budov Trnavskej univerzity a množstvo sakrálnych objektov od gotických po barokové, vďaka ktorým dostala Trnava pomenovanie Malý Rím.</a:t>
            </a:r>
            <a:endParaRPr lang="sk-SK" dirty="0" smtClean="0"/>
          </a:p>
          <a:p>
            <a:endParaRPr lang="sk-SK" dirty="0"/>
          </a:p>
        </p:txBody>
      </p:sp>
      <p:sp>
        <p:nvSpPr>
          <p:cNvPr id="4" name="Zástupný symbol čísla snímky 3"/>
          <p:cNvSpPr>
            <a:spLocks noGrp="1"/>
          </p:cNvSpPr>
          <p:nvPr>
            <p:ph type="sldNum" sz="quarter" idx="10"/>
          </p:nvPr>
        </p:nvSpPr>
        <p:spPr/>
        <p:txBody>
          <a:bodyPr/>
          <a:lstStyle/>
          <a:p>
            <a:fld id="{F60B4484-9DC4-4CE3-96B9-BE81B979A48C}" type="slidenum">
              <a:rPr lang="sk-SK" smtClean="0"/>
              <a:t>19</a:t>
            </a:fld>
            <a:endParaRPr lang="sk-SK"/>
          </a:p>
        </p:txBody>
      </p:sp>
    </p:spTree>
    <p:extLst>
      <p:ext uri="{BB962C8B-B14F-4D97-AF65-F5344CB8AC3E}">
        <p14:creationId xmlns:p14="http://schemas.microsoft.com/office/powerpoint/2010/main" val="756062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smtClean="0"/>
              <a:t>Kliknite sem a upravte štýl predlohy nadpisov.</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Kliknite sem a upravte štýl predlohy podnadpisov.</a:t>
            </a:r>
            <a:endParaRPr lang="sk-SK"/>
          </a:p>
        </p:txBody>
      </p:sp>
      <p:sp>
        <p:nvSpPr>
          <p:cNvPr id="4" name="Zástupný symbol dátumu 3"/>
          <p:cNvSpPr>
            <a:spLocks noGrp="1"/>
          </p:cNvSpPr>
          <p:nvPr>
            <p:ph type="dt" sz="half" idx="10"/>
          </p:nvPr>
        </p:nvSpPr>
        <p:spPr/>
        <p:txBody>
          <a:bodyPr/>
          <a:lstStyle/>
          <a:p>
            <a:fld id="{BF92E2F3-A957-4897-AE39-228CC061DCDB}" type="datetimeFigureOut">
              <a:rPr lang="sk-SK" smtClean="0"/>
              <a:t>16. 4. 2020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6EC84D80-3779-453A-ADA2-5F0F5F321983}" type="slidenum">
              <a:rPr lang="sk-SK" smtClean="0"/>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BF92E2F3-A957-4897-AE39-228CC061DCDB}" type="datetimeFigureOut">
              <a:rPr lang="sk-SK" smtClean="0"/>
              <a:t>16. 4. 2020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6EC84D80-3779-453A-ADA2-5F0F5F321983}" type="slidenum">
              <a:rPr lang="sk-SK" smtClean="0"/>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BF92E2F3-A957-4897-AE39-228CC061DCDB}" type="datetimeFigureOut">
              <a:rPr lang="sk-SK" smtClean="0"/>
              <a:t>16. 4. 2020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6EC84D80-3779-453A-ADA2-5F0F5F321983}" type="slidenum">
              <a:rPr lang="sk-SK" smtClean="0"/>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idx="1"/>
          </p:nvPr>
        </p:nvSpPr>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BF92E2F3-A957-4897-AE39-228CC061DCDB}" type="datetimeFigureOut">
              <a:rPr lang="sk-SK" smtClean="0"/>
              <a:t>16. 4. 2020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6EC84D80-3779-453A-ADA2-5F0F5F321983}" type="slidenum">
              <a:rPr lang="sk-SK" smtClean="0"/>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Kliknite sem a upravte štýly predlohy textu.</a:t>
            </a:r>
          </a:p>
        </p:txBody>
      </p:sp>
      <p:sp>
        <p:nvSpPr>
          <p:cNvPr id="4" name="Zástupný symbol dátumu 3"/>
          <p:cNvSpPr>
            <a:spLocks noGrp="1"/>
          </p:cNvSpPr>
          <p:nvPr>
            <p:ph type="dt" sz="half" idx="10"/>
          </p:nvPr>
        </p:nvSpPr>
        <p:spPr/>
        <p:txBody>
          <a:bodyPr/>
          <a:lstStyle/>
          <a:p>
            <a:fld id="{BF92E2F3-A957-4897-AE39-228CC061DCDB}" type="datetimeFigureOut">
              <a:rPr lang="sk-SK" smtClean="0"/>
              <a:t>16. 4. 2020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6EC84D80-3779-453A-ADA2-5F0F5F321983}" type="slidenum">
              <a:rPr lang="sk-SK" smtClean="0"/>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BF92E2F3-A957-4897-AE39-228CC061DCDB}" type="datetimeFigureOut">
              <a:rPr lang="sk-SK" smtClean="0"/>
              <a:t>16. 4. 2020</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6EC84D80-3779-453A-ADA2-5F0F5F321983}" type="slidenum">
              <a:rPr lang="sk-SK" smtClean="0"/>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BF92E2F3-A957-4897-AE39-228CC061DCDB}" type="datetimeFigureOut">
              <a:rPr lang="sk-SK" smtClean="0"/>
              <a:t>16. 4. 2020</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6EC84D80-3779-453A-ADA2-5F0F5F321983}" type="slidenum">
              <a:rPr lang="sk-SK" smtClean="0"/>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dátumu 2"/>
          <p:cNvSpPr>
            <a:spLocks noGrp="1"/>
          </p:cNvSpPr>
          <p:nvPr>
            <p:ph type="dt" sz="half" idx="10"/>
          </p:nvPr>
        </p:nvSpPr>
        <p:spPr/>
        <p:txBody>
          <a:bodyPr/>
          <a:lstStyle/>
          <a:p>
            <a:fld id="{BF92E2F3-A957-4897-AE39-228CC061DCDB}" type="datetimeFigureOut">
              <a:rPr lang="sk-SK" smtClean="0"/>
              <a:t>16. 4. 2020</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6EC84D80-3779-453A-ADA2-5F0F5F321983}" type="slidenum">
              <a:rPr lang="sk-SK" smtClean="0"/>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BF92E2F3-A957-4897-AE39-228CC061DCDB}" type="datetimeFigureOut">
              <a:rPr lang="sk-SK" smtClean="0"/>
              <a:t>16. 4. 2020</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6EC84D80-3779-453A-ADA2-5F0F5F321983}" type="slidenum">
              <a:rPr lang="sk-SK" smtClean="0"/>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Kliknite sem a upravte štýl predlohy nadpisov.</a:t>
            </a:r>
            <a:endParaRPr lang="sk-SK"/>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BF92E2F3-A957-4897-AE39-228CC061DCDB}" type="datetimeFigureOut">
              <a:rPr lang="sk-SK" smtClean="0"/>
              <a:t>16. 4. 2020</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6EC84D80-3779-453A-ADA2-5F0F5F321983}" type="slidenum">
              <a:rPr lang="sk-SK" smtClean="0"/>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Kliknite sem a upravte štýl predlohy nadpisov.</a:t>
            </a:r>
            <a:endParaRPr lang="sk-SK"/>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BF92E2F3-A957-4897-AE39-228CC061DCDB}" type="datetimeFigureOut">
              <a:rPr lang="sk-SK" smtClean="0"/>
              <a:t>16. 4. 2020</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6EC84D80-3779-453A-ADA2-5F0F5F321983}" type="slidenum">
              <a:rPr lang="sk-SK" smtClean="0"/>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060"/>
            </a:gs>
            <a:gs pos="100000">
              <a:srgbClr val="21D6E0"/>
            </a:gs>
            <a:gs pos="75000">
              <a:srgbClr val="0087E6"/>
            </a:gs>
            <a:gs pos="100000">
              <a:srgbClr val="005CBF"/>
            </a:gs>
          </a:gsLst>
          <a:lin ang="5400000" scaled="0"/>
          <a:tileRect/>
        </a:gradFill>
        <a:effectLst/>
      </p:bgPr>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k-SK" smtClean="0"/>
              <a:t>Kliknite sem a upravte štýl predlohy nadpisov.</a:t>
            </a:r>
            <a:endParaRPr lang="sk-SK"/>
          </a:p>
        </p:txBody>
      </p:sp>
      <p:sp>
        <p:nvSpPr>
          <p:cNvPr id="3" name="Zástupný symbol tex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2E2F3-A957-4897-AE39-228CC061DCDB}" type="datetimeFigureOut">
              <a:rPr lang="sk-SK" smtClean="0"/>
              <a:t>16. 4. 2020</a:t>
            </a:fld>
            <a:endParaRPr lang="sk-SK"/>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84D80-3779-453A-ADA2-5F0F5F321983}" type="slidenum">
              <a:rPr lang="sk-SK" smtClean="0"/>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lovenske-zvyky.webnode.sk/rocne-zvyky-a-tradicie/" TargetMode="Externa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hyperlink" Target="http://www.muzeum.sk/?obj=pamiatka&amp;ix=hab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hyperlink" Target="http://www.muzeum.sk/?obj=pamiatka&amp;ix=sob"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hyperlink" Target="http://panoramy.sme.sk/panorama/1038/zdiar-ludova-architektura-budova-galerie/?pr=1054&amp;p=963" TargetMode="External"/><Relationship Id="rId3" Type="http://schemas.openxmlformats.org/officeDocument/2006/relationships/hyperlink" Target="http://sk.wikipedia.org/wiki/%C4%8Ci%C4%8Dmany" TargetMode="External"/><Relationship Id="rId7"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hyperlink" Target="http://style.hnonline.sk/vikend-140/pozrite-si-miesto-kde-zastal-cas-334533" TargetMode="External"/><Relationship Id="rId4" Type="http://schemas.openxmlformats.org/officeDocument/2006/relationships/image" Target="../media/image38.jpeg"/><Relationship Id="rId9"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hyperlink" Target="http://www.spoznaj.eu/zuberec-skanzen-vyle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hyperlink" Target="http://www.spoznaj.eu/skanzeny" TargetMode="External"/><Relationship Id="rId7"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tyle.hnonline.sk/vikend-140/pozrite-si-miesto-kde-zastal-cas-334533" TargetMode="External"/><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www.kvhbeskydy.sk/index.php/2010/01/17/stolice-zupy-na-slovensku/" TargetMode="External"/><Relationship Id="rId3" Type="http://schemas.openxmlformats.org/officeDocument/2006/relationships/hyperlink" Target="http://www.zborovna.sk/kniznica.php?action=show_version&amp;id=180863" TargetMode="External"/><Relationship Id="rId7" Type="http://schemas.openxmlformats.org/officeDocument/2006/relationships/hyperlink" Target="http://www.sme.sk/c/5045235/zupy-na-slovensku.html" TargetMode="External"/><Relationship Id="rId2" Type="http://schemas.openxmlformats.org/officeDocument/2006/relationships/hyperlink" Target="http://geografiapreziakov.webnode.sk/a9-rocnik/poznamky/historicke-uzemia-a-tradicie/" TargetMode="External"/><Relationship Id="rId1" Type="http://schemas.openxmlformats.org/officeDocument/2006/relationships/slideLayout" Target="../slideLayouts/slideLayout2.xml"/><Relationship Id="rId6" Type="http://schemas.openxmlformats.org/officeDocument/2006/relationships/hyperlink" Target="http://www.pocomtuziazeny.sk/slovenska-velka-noc-zeny-tradicie-zvyky-a-povery/" TargetMode="External"/><Relationship Id="rId11" Type="http://schemas.openxmlformats.org/officeDocument/2006/relationships/hyperlink" Target="http://www.jankohrasko.sk/clanok/16662/velkonocne-zvyky-a-tradicie/#!prettyPhoto" TargetMode="External"/><Relationship Id="rId5" Type="http://schemas.openxmlformats.org/officeDocument/2006/relationships/hyperlink" Target="http://www.aktuality.sk/clanok/151724/na-vychode-slovenska-sa-na-vianocne-tradicie-nezabuda/" TargetMode="External"/><Relationship Id="rId10" Type="http://schemas.openxmlformats.org/officeDocument/2006/relationships/hyperlink" Target="http://sk.wikipedia.org/wiki/Regi%C3%B3n_(tradi%C4%8Dn%C3%BD,_Slovensko)" TargetMode="External"/><Relationship Id="rId4" Type="http://schemas.openxmlformats.org/officeDocument/2006/relationships/hyperlink" Target="http://slovenske-zvyky.webnode.sk/" TargetMode="External"/><Relationship Id="rId9" Type="http://schemas.openxmlformats.org/officeDocument/2006/relationships/hyperlink" Target="http://www.panorama.sk/go/image.asp?id=1478&amp;lang=sk&amp;sv=1"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www.zamky.sk/hrady-a-zamky/budatinsky-zamok" TargetMode="External"/><Relationship Id="rId13" Type="http://schemas.openxmlformats.org/officeDocument/2006/relationships/hyperlink" Target="http://slovenskepovestikdebolotambolo.webnode.sk/pamiatky-unesco-na-slovensku/" TargetMode="External"/><Relationship Id="rId3" Type="http://schemas.openxmlformats.org/officeDocument/2006/relationships/hyperlink" Target="http://weddayblog.blogspot.sk/2013_04_01_archive.html" TargetMode="External"/><Relationship Id="rId7" Type="http://schemas.openxmlformats.org/officeDocument/2006/relationships/hyperlink" Target="http://www.patriotklub.sk/" TargetMode="External"/><Relationship Id="rId12" Type="http://schemas.openxmlformats.org/officeDocument/2006/relationships/hyperlink" Target="http://hiking.sk/hk/ga/324/cicmany.html" TargetMode="External"/><Relationship Id="rId2" Type="http://schemas.openxmlformats.org/officeDocument/2006/relationships/hyperlink" Target="http://zsdrazkovce.webnode.sk/zo-zivota-skoly/" TargetMode="External"/><Relationship Id="rId1" Type="http://schemas.openxmlformats.org/officeDocument/2006/relationships/slideLayout" Target="../slideLayouts/slideLayout2.xml"/><Relationship Id="rId6" Type="http://schemas.openxmlformats.org/officeDocument/2006/relationships/hyperlink" Target="http://dromedar.topky.sk/cl/11161/734049/DOMA-Leto-v-Muzeu-slovenskej-dediny" TargetMode="External"/><Relationship Id="rId11" Type="http://schemas.openxmlformats.org/officeDocument/2006/relationships/hyperlink" Target="http://www.bystricoviny.sk/spravy/na-spanej-doline-si-v-sobotu-pripomenu-banicku-historiu/" TargetMode="External"/><Relationship Id="rId5" Type="http://schemas.openxmlformats.org/officeDocument/2006/relationships/hyperlink" Target="http://www.muzeum.sk/?obj=muzeum&amp;ix=vihm_elab" TargetMode="External"/><Relationship Id="rId10" Type="http://schemas.openxmlformats.org/officeDocument/2006/relationships/hyperlink" Target="http://www.muzeum.sk/?obj=pamiatka&amp;ix=sob" TargetMode="External"/><Relationship Id="rId4" Type="http://schemas.openxmlformats.org/officeDocument/2006/relationships/hyperlink" Target="http://www.bielekarpaty.sk/historia.html" TargetMode="External"/><Relationship Id="rId9" Type="http://schemas.openxmlformats.org/officeDocument/2006/relationships/hyperlink" Target="http://www.muzeum.sk/?obj=pamiatka&amp;ix=hab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commons.wikimedia.org/wiki/File:Mestsk%C3%A1_pamiatkov%C3%A1_rezerv%C3%A1cia_Bratislava.svg" TargetMode="External"/><Relationship Id="rId13" Type="http://schemas.openxmlformats.org/officeDocument/2006/relationships/hyperlink" Target="http://www.datatravel.sk/sk/unesco/" TargetMode="External"/><Relationship Id="rId3" Type="http://schemas.openxmlformats.org/officeDocument/2006/relationships/hyperlink" Target="http://www.slovakia360.com/index.php?q=Doc&amp;Doc=802" TargetMode="External"/><Relationship Id="rId7" Type="http://schemas.openxmlformats.org/officeDocument/2006/relationships/hyperlink" Target="http://www.madokys.eu/index.php?cPath=100024_100076&amp;osCsid=0na4h132tstub019gg206b2gd4" TargetMode="External"/><Relationship Id="rId12" Type="http://schemas.openxmlformats.org/officeDocument/2006/relationships/hyperlink" Target="http://www.visitslovakia.com/juhovychodne-slovensko-2/"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blog.sme.sk/clanok.asp?cl=70320" TargetMode="External"/><Relationship Id="rId11" Type="http://schemas.openxmlformats.org/officeDocument/2006/relationships/hyperlink" Target="http://www.visitslovakia.com/banska-stiavnica/" TargetMode="External"/><Relationship Id="rId5" Type="http://schemas.openxmlformats.org/officeDocument/2006/relationships/hyperlink" Target="http://www.e-regions.sk/sk/podbiel" TargetMode="External"/><Relationship Id="rId10" Type="http://schemas.openxmlformats.org/officeDocument/2006/relationships/hyperlink" Target="http://www.banskabystrica.sk/informacie-o-meste.phtml?id3=14482" TargetMode="External"/><Relationship Id="rId4" Type="http://schemas.openxmlformats.org/officeDocument/2006/relationships/hyperlink" Target="http://dromedar.topky.sk/cl/11161/734049/DOMA-Leto-v-Muzeu-slovenskej-dediny" TargetMode="External"/><Relationship Id="rId9" Type="http://schemas.openxmlformats.org/officeDocument/2006/relationships/hyperlink" Target="http://www.tourismbratislava.com/event/sk/mestske-pamiatkove-rezervacie/332" TargetMode="External"/><Relationship Id="rId14" Type="http://schemas.openxmlformats.org/officeDocument/2006/relationships/hyperlink" Target="http://www.newgo.sk/trnava-s-bohatou-polopenzi/"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www.teraz.sk/fotodennik/vychodna-folklorne-slavnosti/14797-fotografia.html#/fotodennik/fotografia/14807" TargetMode="External"/><Relationship Id="rId3" Type="http://schemas.openxmlformats.org/officeDocument/2006/relationships/hyperlink" Target="http://www.najvtatrach.sk/atrakcie/skanzen_pribylina/svk.php?link=informacie" TargetMode="External"/><Relationship Id="rId7" Type="http://schemas.openxmlformats.org/officeDocument/2006/relationships/hyperlink" Target="http://www.teraz.sk/fotodennik/vychodna-folklorne-slavnosti/14797-fotografia.html#/fotodennik/fotografia/14797" TargetMode="External"/><Relationship Id="rId2" Type="http://schemas.openxmlformats.org/officeDocument/2006/relationships/hyperlink" Target="http://www.kysucky-infoexpres.sk/rekordna-navstevnost-v-skanzene-vychylovka.html" TargetMode="External"/><Relationship Id="rId1" Type="http://schemas.openxmlformats.org/officeDocument/2006/relationships/slideLayout" Target="../slideLayouts/slideLayout2.xml"/><Relationship Id="rId6" Type="http://schemas.openxmlformats.org/officeDocument/2006/relationships/hyperlink" Target="http://fotky.sme.sk/fotka/286414/folklorne-slavnosti-detva" TargetMode="External"/><Relationship Id="rId11" Type="http://schemas.openxmlformats.org/officeDocument/2006/relationships/hyperlink" Target="http://dromedar.topky.sk/cl/11161/734049/DOMA-Leto-v-Muzeu-slovenskej-dediny" TargetMode="External"/><Relationship Id="rId5" Type="http://schemas.openxmlformats.org/officeDocument/2006/relationships/hyperlink" Target="http://www.spoznaj.eu/humenne-skanzen-vylet" TargetMode="External"/><Relationship Id="rId10" Type="http://schemas.openxmlformats.org/officeDocument/2006/relationships/hyperlink" Target="http://www.sashe.sk/MARETT/journal/sutaz...kroj-moja" TargetMode="External"/><Relationship Id="rId4" Type="http://schemas.openxmlformats.org/officeDocument/2006/relationships/hyperlink" Target="http://www.geolocation.ws/v/P/25472290/skanzen-kysuckej-dediny-vychylovka/en" TargetMode="External"/><Relationship Id="rId9" Type="http://schemas.openxmlformats.org/officeDocument/2006/relationships/hyperlink" Target="http://www.festivaly.sk/festival/www/6042"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827584" y="3140968"/>
            <a:ext cx="7772400" cy="1470025"/>
          </a:xfrm>
        </p:spPr>
        <p:txBody>
          <a:bodyPr>
            <a:noAutofit/>
          </a:bodyPr>
          <a:lstStyle/>
          <a:p>
            <a:r>
              <a:rPr lang="sk-SK" sz="6000" b="1" dirty="0" smtClean="0">
                <a:solidFill>
                  <a:srgbClr val="FFFF00"/>
                </a:solidFill>
                <a:effectLst>
                  <a:outerShdw blurRad="38100" dist="38100" dir="2700000" algn="tl">
                    <a:srgbClr val="000000">
                      <a:alpha val="43137"/>
                    </a:srgbClr>
                  </a:outerShdw>
                </a:effectLst>
                <a:latin typeface="Monotype Corsiva" pitchFamily="66" charset="0"/>
              </a:rPr>
              <a:t>Historické územia a tradície</a:t>
            </a:r>
            <a:endParaRPr lang="sk-SK" sz="6000" b="1" dirty="0">
              <a:solidFill>
                <a:srgbClr val="FFFF00"/>
              </a:solidFill>
              <a:effectLst>
                <a:outerShdw blurRad="38100" dist="38100" dir="2700000" algn="tl">
                  <a:srgbClr val="000000">
                    <a:alpha val="43137"/>
                  </a:srgbClr>
                </a:outerShdw>
              </a:effectLst>
              <a:latin typeface="Monotype Corsiva" pitchFamily="66" charset="0"/>
            </a:endParaRPr>
          </a:p>
        </p:txBody>
      </p:sp>
      <p:pic>
        <p:nvPicPr>
          <p:cNvPr id="1026" name="Picture 2" descr="http://files.slovenske-zvyky.webnode.sk/200000271-5ec995fc3e/500000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8572500" cy="2657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files.slovenske-zvyky.webnode.sk/200000030-610ac6204c/or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25674" y="4437112"/>
            <a:ext cx="3619500" cy="952500"/>
          </a:xfrm>
          <a:prstGeom prst="rect">
            <a:avLst/>
          </a:prstGeom>
          <a:noFill/>
          <a:extLst>
            <a:ext uri="{909E8E84-426E-40DD-AFC4-6F175D3DCCD1}">
              <a14:hiddenFill xmlns:a14="http://schemas.microsoft.com/office/drawing/2010/main">
                <a:solidFill>
                  <a:srgbClr val="FFFFFF"/>
                </a:solidFill>
              </a14:hiddenFill>
            </a:ext>
          </a:extLst>
        </p:spPr>
      </p:pic>
      <p:sp>
        <p:nvSpPr>
          <p:cNvPr id="4" name="Podnadpis 3"/>
          <p:cNvSpPr>
            <a:spLocks noGrp="1"/>
          </p:cNvSpPr>
          <p:nvPr>
            <p:ph type="subTitle" idx="1"/>
          </p:nvPr>
        </p:nvSpPr>
        <p:spPr/>
        <p:txBody>
          <a:bodyPr/>
          <a:lstStyle/>
          <a:p>
            <a:endParaRPr lang="sk-SK"/>
          </a:p>
        </p:txBody>
      </p:sp>
    </p:spTree>
    <p:extLst>
      <p:ext uri="{BB962C8B-B14F-4D97-AF65-F5344CB8AC3E}">
        <p14:creationId xmlns:p14="http://schemas.microsoft.com/office/powerpoint/2010/main" val="7987597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09363" y="193730"/>
            <a:ext cx="2797506" cy="4090976"/>
          </a:xfrm>
          <a:prstGeom prst="rect">
            <a:avLst/>
          </a:prstGeom>
          <a:noFill/>
          <a:ln w="9525">
            <a:noFill/>
            <a:miter lim="800000"/>
            <a:headEnd/>
            <a:tailEnd/>
          </a:ln>
        </p:spPr>
      </p:pic>
      <p:sp>
        <p:nvSpPr>
          <p:cNvPr id="3" name="Obdĺžnik 2"/>
          <p:cNvSpPr/>
          <p:nvPr/>
        </p:nvSpPr>
        <p:spPr>
          <a:xfrm>
            <a:off x="2951775" y="193895"/>
            <a:ext cx="1191352" cy="646331"/>
          </a:xfrm>
          <a:prstGeom prst="rect">
            <a:avLst/>
          </a:prstGeom>
        </p:spPr>
        <p:txBody>
          <a:bodyPr wrap="none">
            <a:spAutoFit/>
          </a:bodyPr>
          <a:lstStyle/>
          <a:p>
            <a:r>
              <a:rPr lang="sk-SK" sz="3600" dirty="0" smtClean="0">
                <a:solidFill>
                  <a:srgbClr val="FFFF00"/>
                </a:solidFill>
                <a:latin typeface="Monotype Corsiva" pitchFamily="66" charset="0"/>
              </a:rPr>
              <a:t>Orava</a:t>
            </a:r>
            <a:endParaRPr lang="sk-SK" sz="3600" dirty="0">
              <a:solidFill>
                <a:srgbClr val="FFFF00"/>
              </a:solidFill>
              <a:latin typeface="Monotype Corsiva" pitchFamily="66" charset="0"/>
            </a:endParaRPr>
          </a:p>
        </p:txBody>
      </p:sp>
      <p:pic>
        <p:nvPicPr>
          <p:cNvPr id="4099" name="Picture 3"/>
          <p:cNvPicPr>
            <a:picLocks noChangeAspect="1" noChangeArrowheads="1"/>
          </p:cNvPicPr>
          <p:nvPr/>
        </p:nvPicPr>
        <p:blipFill>
          <a:blip r:embed="rId4" cstate="print"/>
          <a:srcRect/>
          <a:stretch>
            <a:fillRect/>
          </a:stretch>
        </p:blipFill>
        <p:spPr bwMode="auto">
          <a:xfrm>
            <a:off x="3059832" y="2348880"/>
            <a:ext cx="2925752" cy="4310608"/>
          </a:xfrm>
          <a:prstGeom prst="rect">
            <a:avLst/>
          </a:prstGeom>
          <a:noFill/>
          <a:ln w="9525">
            <a:noFill/>
            <a:miter lim="800000"/>
            <a:headEnd/>
            <a:tailEnd/>
          </a:ln>
        </p:spPr>
      </p:pic>
      <p:sp>
        <p:nvSpPr>
          <p:cNvPr id="5" name="Obdĺžnik 4"/>
          <p:cNvSpPr/>
          <p:nvPr/>
        </p:nvSpPr>
        <p:spPr>
          <a:xfrm>
            <a:off x="3059832" y="6052884"/>
            <a:ext cx="1346844" cy="646331"/>
          </a:xfrm>
          <a:prstGeom prst="rect">
            <a:avLst/>
          </a:prstGeom>
        </p:spPr>
        <p:txBody>
          <a:bodyPr wrap="none">
            <a:spAutoFit/>
          </a:bodyPr>
          <a:lstStyle/>
          <a:p>
            <a:r>
              <a:rPr lang="sk-SK" sz="3600" dirty="0" smtClean="0">
                <a:solidFill>
                  <a:srgbClr val="FFFF00"/>
                </a:solidFill>
                <a:latin typeface="Monotype Corsiva" pitchFamily="66" charset="0"/>
              </a:rPr>
              <a:t>Kysuce</a:t>
            </a:r>
            <a:endParaRPr lang="sk-SK" sz="3600" dirty="0">
              <a:solidFill>
                <a:srgbClr val="FFFF00"/>
              </a:solidFill>
              <a:latin typeface="Monotype Corsiva" pitchFamily="66" charset="0"/>
            </a:endParaRPr>
          </a:p>
        </p:txBody>
      </p:sp>
      <p:pic>
        <p:nvPicPr>
          <p:cNvPr id="4100" name="Picture 4"/>
          <p:cNvPicPr>
            <a:picLocks noChangeAspect="1" noChangeArrowheads="1"/>
          </p:cNvPicPr>
          <p:nvPr/>
        </p:nvPicPr>
        <p:blipFill>
          <a:blip r:embed="rId5" cstate="print"/>
          <a:srcRect/>
          <a:stretch>
            <a:fillRect/>
          </a:stretch>
        </p:blipFill>
        <p:spPr bwMode="auto">
          <a:xfrm>
            <a:off x="6157013" y="193895"/>
            <a:ext cx="2852657" cy="4343400"/>
          </a:xfrm>
          <a:prstGeom prst="rect">
            <a:avLst/>
          </a:prstGeom>
          <a:noFill/>
          <a:ln w="9525">
            <a:noFill/>
            <a:miter lim="800000"/>
            <a:headEnd/>
            <a:tailEnd/>
          </a:ln>
        </p:spPr>
      </p:pic>
      <p:sp>
        <p:nvSpPr>
          <p:cNvPr id="7" name="Obdĺžnik 6"/>
          <p:cNvSpPr/>
          <p:nvPr/>
        </p:nvSpPr>
        <p:spPr>
          <a:xfrm>
            <a:off x="7819920" y="4653136"/>
            <a:ext cx="1189749" cy="646331"/>
          </a:xfrm>
          <a:prstGeom prst="rect">
            <a:avLst/>
          </a:prstGeom>
        </p:spPr>
        <p:txBody>
          <a:bodyPr wrap="none">
            <a:spAutoFit/>
          </a:bodyPr>
          <a:lstStyle/>
          <a:p>
            <a:r>
              <a:rPr lang="sk-SK" sz="3600" dirty="0" smtClean="0">
                <a:solidFill>
                  <a:srgbClr val="FFFF00"/>
                </a:solidFill>
                <a:latin typeface="Monotype Corsiva" pitchFamily="66" charset="0"/>
              </a:rPr>
              <a:t>Turiec</a:t>
            </a:r>
            <a:endParaRPr lang="sk-SK" sz="3600" dirty="0">
              <a:solidFill>
                <a:srgbClr val="FFFF00"/>
              </a:solidFill>
              <a:latin typeface="Monotype Corsiva" pitchFamily="66" charset="0"/>
            </a:endParaRPr>
          </a:p>
        </p:txBody>
      </p:sp>
    </p:spTree>
    <p:extLst>
      <p:ext uri="{BB962C8B-B14F-4D97-AF65-F5344CB8AC3E}">
        <p14:creationId xmlns:p14="http://schemas.microsoft.com/office/powerpoint/2010/main" val="335710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228600" y="304800"/>
            <a:ext cx="2804746" cy="4191000"/>
          </a:xfrm>
          <a:prstGeom prst="rect">
            <a:avLst/>
          </a:prstGeom>
          <a:noFill/>
          <a:ln w="9525">
            <a:noFill/>
            <a:miter lim="800000"/>
            <a:headEnd/>
            <a:tailEnd/>
          </a:ln>
        </p:spPr>
      </p:pic>
      <p:sp>
        <p:nvSpPr>
          <p:cNvPr id="3" name="Obdĺžnik 2"/>
          <p:cNvSpPr/>
          <p:nvPr/>
        </p:nvSpPr>
        <p:spPr>
          <a:xfrm>
            <a:off x="3063025" y="304800"/>
            <a:ext cx="1487908" cy="646331"/>
          </a:xfrm>
          <a:prstGeom prst="rect">
            <a:avLst/>
          </a:prstGeom>
        </p:spPr>
        <p:txBody>
          <a:bodyPr wrap="none">
            <a:spAutoFit/>
          </a:bodyPr>
          <a:lstStyle/>
          <a:p>
            <a:r>
              <a:rPr lang="sk-SK" sz="3600" dirty="0" smtClean="0">
                <a:solidFill>
                  <a:srgbClr val="FFFF00"/>
                </a:solidFill>
                <a:latin typeface="Monotype Corsiva" pitchFamily="66" charset="0"/>
              </a:rPr>
              <a:t>Považie</a:t>
            </a:r>
            <a:endParaRPr lang="sk-SK" sz="3600" dirty="0">
              <a:solidFill>
                <a:srgbClr val="FFFF00"/>
              </a:solidFill>
              <a:latin typeface="Monotype Corsiva" pitchFamily="66" charset="0"/>
            </a:endParaRPr>
          </a:p>
        </p:txBody>
      </p:sp>
      <p:pic>
        <p:nvPicPr>
          <p:cNvPr id="5123" name="Picture 3"/>
          <p:cNvPicPr>
            <a:picLocks noChangeAspect="1" noChangeArrowheads="1"/>
          </p:cNvPicPr>
          <p:nvPr/>
        </p:nvPicPr>
        <p:blipFill>
          <a:blip r:embed="rId4" cstate="print"/>
          <a:srcRect/>
          <a:stretch>
            <a:fillRect/>
          </a:stretch>
        </p:blipFill>
        <p:spPr bwMode="auto">
          <a:xfrm>
            <a:off x="1066800" y="4572000"/>
            <a:ext cx="2857500" cy="2105025"/>
          </a:xfrm>
          <a:prstGeom prst="rect">
            <a:avLst/>
          </a:prstGeom>
          <a:noFill/>
          <a:ln w="9525">
            <a:noFill/>
            <a:miter lim="800000"/>
            <a:headEnd/>
            <a:tailEnd/>
          </a:ln>
        </p:spPr>
      </p:pic>
      <p:sp>
        <p:nvSpPr>
          <p:cNvPr id="5" name="Obdĺžnik 4"/>
          <p:cNvSpPr/>
          <p:nvPr/>
        </p:nvSpPr>
        <p:spPr>
          <a:xfrm>
            <a:off x="30287" y="6029517"/>
            <a:ext cx="1098378" cy="646331"/>
          </a:xfrm>
          <a:prstGeom prst="rect">
            <a:avLst/>
          </a:prstGeom>
        </p:spPr>
        <p:txBody>
          <a:bodyPr wrap="none">
            <a:spAutoFit/>
          </a:bodyPr>
          <a:lstStyle/>
          <a:p>
            <a:r>
              <a:rPr lang="sk-SK" sz="3600" dirty="0" smtClean="0">
                <a:solidFill>
                  <a:srgbClr val="FFFF00"/>
                </a:solidFill>
                <a:latin typeface="Monotype Corsiva" pitchFamily="66" charset="0"/>
              </a:rPr>
              <a:t>Nitra</a:t>
            </a:r>
          </a:p>
        </p:txBody>
      </p:sp>
      <p:pic>
        <p:nvPicPr>
          <p:cNvPr id="5124" name="Picture 4"/>
          <p:cNvPicPr>
            <a:picLocks noChangeAspect="1" noChangeArrowheads="1"/>
          </p:cNvPicPr>
          <p:nvPr/>
        </p:nvPicPr>
        <p:blipFill>
          <a:blip r:embed="rId5" cstate="print"/>
          <a:srcRect l="19394" r="12727"/>
          <a:stretch>
            <a:fillRect/>
          </a:stretch>
        </p:blipFill>
        <p:spPr bwMode="auto">
          <a:xfrm>
            <a:off x="6858000" y="228600"/>
            <a:ext cx="2133600" cy="4191000"/>
          </a:xfrm>
          <a:prstGeom prst="rect">
            <a:avLst/>
          </a:prstGeom>
          <a:noFill/>
          <a:ln w="9525">
            <a:noFill/>
            <a:miter lim="800000"/>
            <a:headEnd/>
            <a:tailEnd/>
          </a:ln>
        </p:spPr>
      </p:pic>
      <p:sp>
        <p:nvSpPr>
          <p:cNvPr id="7" name="Obdĺžnik 6"/>
          <p:cNvSpPr/>
          <p:nvPr/>
        </p:nvSpPr>
        <p:spPr>
          <a:xfrm>
            <a:off x="5693899" y="228600"/>
            <a:ext cx="1164101" cy="646331"/>
          </a:xfrm>
          <a:prstGeom prst="rect">
            <a:avLst/>
          </a:prstGeom>
        </p:spPr>
        <p:txBody>
          <a:bodyPr wrap="none">
            <a:spAutoFit/>
          </a:bodyPr>
          <a:lstStyle/>
          <a:p>
            <a:r>
              <a:rPr lang="sk-SK" sz="3600" dirty="0" smtClean="0">
                <a:solidFill>
                  <a:srgbClr val="FFFF00"/>
                </a:solidFill>
                <a:latin typeface="Monotype Corsiva" pitchFamily="66" charset="0"/>
              </a:rPr>
              <a:t>Tekov</a:t>
            </a:r>
            <a:endParaRPr lang="sk-SK" sz="3600" dirty="0">
              <a:solidFill>
                <a:srgbClr val="FFFF00"/>
              </a:solidFill>
              <a:latin typeface="Monotype Corsiva" pitchFamily="66" charset="0"/>
            </a:endParaRPr>
          </a:p>
        </p:txBody>
      </p:sp>
      <p:pic>
        <p:nvPicPr>
          <p:cNvPr id="8" name="Picture 3"/>
          <p:cNvPicPr>
            <a:picLocks noChangeAspect="1" noChangeArrowheads="1"/>
          </p:cNvPicPr>
          <p:nvPr/>
        </p:nvPicPr>
        <p:blipFill>
          <a:blip r:embed="rId6" cstate="print"/>
          <a:srcRect l="16970"/>
          <a:stretch>
            <a:fillRect/>
          </a:stretch>
        </p:blipFill>
        <p:spPr bwMode="auto">
          <a:xfrm>
            <a:off x="4067944" y="2004909"/>
            <a:ext cx="2667000" cy="4672116"/>
          </a:xfrm>
          <a:prstGeom prst="rect">
            <a:avLst/>
          </a:prstGeom>
          <a:noFill/>
          <a:ln w="9525">
            <a:noFill/>
            <a:miter lim="800000"/>
            <a:headEnd/>
            <a:tailEnd/>
          </a:ln>
        </p:spPr>
      </p:pic>
      <p:sp>
        <p:nvSpPr>
          <p:cNvPr id="9" name="Obdĺžnik 8"/>
          <p:cNvSpPr/>
          <p:nvPr/>
        </p:nvSpPr>
        <p:spPr>
          <a:xfrm>
            <a:off x="6823944" y="6030694"/>
            <a:ext cx="1459054" cy="646331"/>
          </a:xfrm>
          <a:prstGeom prst="rect">
            <a:avLst/>
          </a:prstGeom>
        </p:spPr>
        <p:txBody>
          <a:bodyPr wrap="none">
            <a:spAutoFit/>
          </a:bodyPr>
          <a:lstStyle/>
          <a:p>
            <a:r>
              <a:rPr lang="sk-SK" sz="3600" dirty="0" smtClean="0">
                <a:solidFill>
                  <a:srgbClr val="FFFF00"/>
                </a:solidFill>
                <a:latin typeface="Monotype Corsiva" pitchFamily="66" charset="0"/>
              </a:rPr>
              <a:t>Záhorie</a:t>
            </a:r>
            <a:endParaRPr lang="sk-SK" sz="3600" dirty="0">
              <a:solidFill>
                <a:srgbClr val="FFFF00"/>
              </a:solidFill>
              <a:latin typeface="Monotype Corsiva" pitchFamily="66" charset="0"/>
            </a:endParaRPr>
          </a:p>
        </p:txBody>
      </p:sp>
    </p:spTree>
    <p:extLst>
      <p:ext uri="{BB962C8B-B14F-4D97-AF65-F5344CB8AC3E}">
        <p14:creationId xmlns:p14="http://schemas.microsoft.com/office/powerpoint/2010/main" val="1793956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79512" y="476672"/>
            <a:ext cx="8712968" cy="4525963"/>
          </a:xfrm>
        </p:spPr>
        <p:txBody>
          <a:bodyPr>
            <a:normAutofit lnSpcReduction="10000"/>
          </a:bodyPr>
          <a:lstStyle/>
          <a:p>
            <a:pPr marL="0" indent="0">
              <a:buNone/>
            </a:pPr>
            <a:r>
              <a:rPr lang="sk-SK" sz="2400" dirty="0">
                <a:solidFill>
                  <a:schemeClr val="bg1"/>
                </a:solidFill>
                <a:latin typeface="Monotype Corsiva" pitchFamily="66" charset="0"/>
              </a:rPr>
              <a:t>►</a:t>
            </a:r>
            <a:r>
              <a:rPr lang="sk-SK" dirty="0">
                <a:solidFill>
                  <a:schemeClr val="bg1"/>
                </a:solidFill>
                <a:latin typeface="Monotype Corsiva" pitchFamily="66" charset="0"/>
              </a:rPr>
              <a:t> </a:t>
            </a:r>
            <a:r>
              <a:rPr lang="sk-SK" sz="3600" dirty="0" smtClean="0">
                <a:solidFill>
                  <a:schemeClr val="bg1"/>
                </a:solidFill>
                <a:latin typeface="Monotype Corsiva" pitchFamily="66" charset="0"/>
              </a:rPr>
              <a:t>každý </a:t>
            </a:r>
            <a:r>
              <a:rPr lang="sk-SK" sz="3600" dirty="0">
                <a:solidFill>
                  <a:schemeClr val="bg1"/>
                </a:solidFill>
                <a:latin typeface="Monotype Corsiva" pitchFamily="66" charset="0"/>
              </a:rPr>
              <a:t>región má typické </a:t>
            </a:r>
            <a:r>
              <a:rPr lang="sk-SK" sz="3600" dirty="0" smtClean="0">
                <a:solidFill>
                  <a:srgbClr val="FFC000"/>
                </a:solidFill>
                <a:latin typeface="Monotype Corsiva" pitchFamily="66" charset="0"/>
              </a:rPr>
              <a:t>zvyky</a:t>
            </a:r>
            <a:r>
              <a:rPr lang="sk-SK" sz="3600" dirty="0" smtClean="0">
                <a:solidFill>
                  <a:schemeClr val="bg1"/>
                </a:solidFill>
                <a:latin typeface="Monotype Corsiva" pitchFamily="66" charset="0"/>
              </a:rPr>
              <a:t>, </a:t>
            </a:r>
            <a:r>
              <a:rPr lang="sk-SK" sz="3600" dirty="0" smtClean="0">
                <a:solidFill>
                  <a:srgbClr val="FFC000"/>
                </a:solidFill>
                <a:latin typeface="Monotype Corsiva" pitchFamily="66" charset="0"/>
              </a:rPr>
              <a:t>tradície</a:t>
            </a:r>
            <a:r>
              <a:rPr lang="sk-SK" sz="3600" dirty="0" smtClean="0">
                <a:solidFill>
                  <a:schemeClr val="bg1"/>
                </a:solidFill>
                <a:latin typeface="Monotype Corsiva" pitchFamily="66" charset="0"/>
              </a:rPr>
              <a:t>, </a:t>
            </a:r>
            <a:r>
              <a:rPr lang="sk-SK" sz="3600" dirty="0" smtClean="0">
                <a:solidFill>
                  <a:srgbClr val="FFC000"/>
                </a:solidFill>
                <a:latin typeface="Monotype Corsiva" pitchFamily="66" charset="0"/>
              </a:rPr>
              <a:t>sviatky</a:t>
            </a:r>
            <a:r>
              <a:rPr lang="sk-SK" sz="3600" dirty="0">
                <a:solidFill>
                  <a:schemeClr val="bg1"/>
                </a:solidFill>
                <a:latin typeface="Monotype Corsiva" pitchFamily="66" charset="0"/>
              </a:rPr>
              <a:t>, </a:t>
            </a:r>
            <a:r>
              <a:rPr lang="sk-SK" sz="3600" dirty="0">
                <a:solidFill>
                  <a:srgbClr val="FFC000"/>
                </a:solidFill>
                <a:latin typeface="Monotype Corsiva" pitchFamily="66" charset="0"/>
              </a:rPr>
              <a:t>obrady</a:t>
            </a:r>
            <a:r>
              <a:rPr lang="sk-SK" sz="3600" dirty="0">
                <a:solidFill>
                  <a:schemeClr val="bg1"/>
                </a:solidFill>
                <a:latin typeface="Monotype Corsiva" pitchFamily="66" charset="0"/>
              </a:rPr>
              <a:t>, </a:t>
            </a:r>
            <a:r>
              <a:rPr lang="sk-SK" sz="3600" dirty="0" smtClean="0">
                <a:solidFill>
                  <a:srgbClr val="FFC000"/>
                </a:solidFill>
                <a:latin typeface="Monotype Corsiva" pitchFamily="66" charset="0"/>
              </a:rPr>
              <a:t>jedlo</a:t>
            </a:r>
            <a:endParaRPr lang="sk-SK" sz="3600" dirty="0">
              <a:solidFill>
                <a:schemeClr val="bg1"/>
              </a:solidFill>
              <a:latin typeface="Monotype Corsiva" pitchFamily="66" charset="0"/>
            </a:endParaRPr>
          </a:p>
          <a:p>
            <a:pPr marL="0" indent="0">
              <a:buNone/>
            </a:pPr>
            <a:r>
              <a:rPr lang="sk-SK" sz="2400" dirty="0">
                <a:solidFill>
                  <a:schemeClr val="bg1"/>
                </a:solidFill>
                <a:latin typeface="Monotype Corsiva" pitchFamily="66" charset="0"/>
              </a:rPr>
              <a:t>►</a:t>
            </a:r>
            <a:r>
              <a:rPr lang="sk-SK" sz="3600" dirty="0" smtClean="0">
                <a:solidFill>
                  <a:schemeClr val="bg1"/>
                </a:solidFill>
                <a:latin typeface="Monotype Corsiva" pitchFamily="66" charset="0"/>
              </a:rPr>
              <a:t> stavby  -  </a:t>
            </a:r>
            <a:r>
              <a:rPr lang="sk-SK" sz="3600" dirty="0" smtClean="0">
                <a:solidFill>
                  <a:srgbClr val="92D050"/>
                </a:solidFill>
                <a:latin typeface="Monotype Corsiva" pitchFamily="66" charset="0"/>
              </a:rPr>
              <a:t>nepálená hlina</a:t>
            </a:r>
          </a:p>
          <a:p>
            <a:pPr marL="0" indent="0">
              <a:buNone/>
            </a:pPr>
            <a:r>
              <a:rPr lang="sk-SK" sz="3600" dirty="0">
                <a:solidFill>
                  <a:schemeClr val="bg1"/>
                </a:solidFill>
                <a:latin typeface="Monotype Corsiva" pitchFamily="66" charset="0"/>
              </a:rPr>
              <a:t> </a:t>
            </a:r>
            <a:r>
              <a:rPr lang="sk-SK" sz="3600" dirty="0" smtClean="0">
                <a:solidFill>
                  <a:schemeClr val="bg1"/>
                </a:solidFill>
                <a:latin typeface="Monotype Corsiva" pitchFamily="66" charset="0"/>
              </a:rPr>
              <a:t>               - </a:t>
            </a:r>
            <a:r>
              <a:rPr lang="sk-SK" sz="3600" dirty="0" smtClean="0">
                <a:solidFill>
                  <a:srgbClr val="92D050"/>
                </a:solidFill>
                <a:latin typeface="Monotype Corsiva" pitchFamily="66" charset="0"/>
              </a:rPr>
              <a:t>drevo</a:t>
            </a:r>
            <a:r>
              <a:rPr lang="sk-SK" sz="3600" dirty="0" smtClean="0">
                <a:solidFill>
                  <a:schemeClr val="bg1"/>
                </a:solidFill>
                <a:latin typeface="Monotype Corsiva" pitchFamily="66" charset="0"/>
              </a:rPr>
              <a:t> - drevené kostoly</a:t>
            </a:r>
          </a:p>
          <a:p>
            <a:pPr marL="0" indent="0">
              <a:buNone/>
            </a:pPr>
            <a:r>
              <a:rPr lang="sk-SK" sz="3600" dirty="0">
                <a:solidFill>
                  <a:schemeClr val="bg1"/>
                </a:solidFill>
                <a:latin typeface="Monotype Corsiva" pitchFamily="66" charset="0"/>
              </a:rPr>
              <a:t> </a:t>
            </a:r>
            <a:r>
              <a:rPr lang="sk-SK" sz="3600" dirty="0" smtClean="0">
                <a:solidFill>
                  <a:schemeClr val="bg1"/>
                </a:solidFill>
                <a:latin typeface="Monotype Corsiva" pitchFamily="66" charset="0"/>
              </a:rPr>
              <a:t>               - </a:t>
            </a:r>
            <a:r>
              <a:rPr lang="sk-SK" sz="3600" dirty="0" smtClean="0">
                <a:solidFill>
                  <a:srgbClr val="92D050"/>
                </a:solidFill>
                <a:latin typeface="Monotype Corsiva" pitchFamily="66" charset="0"/>
              </a:rPr>
              <a:t>kameň </a:t>
            </a:r>
            <a:r>
              <a:rPr lang="sk-SK" sz="3600" dirty="0" smtClean="0">
                <a:solidFill>
                  <a:schemeClr val="bg1"/>
                </a:solidFill>
                <a:latin typeface="Monotype Corsiva" pitchFamily="66" charset="0"/>
              </a:rPr>
              <a:t>- hrady</a:t>
            </a:r>
            <a:r>
              <a:rPr lang="sk-SK" sz="3600" dirty="0">
                <a:solidFill>
                  <a:schemeClr val="bg1"/>
                </a:solidFill>
                <a:latin typeface="Monotype Corsiva" pitchFamily="66" charset="0"/>
              </a:rPr>
              <a:t>, zámky, </a:t>
            </a:r>
            <a:r>
              <a:rPr lang="sk-SK" sz="3600" dirty="0" smtClean="0">
                <a:solidFill>
                  <a:schemeClr val="bg1"/>
                </a:solidFill>
                <a:latin typeface="Monotype Corsiva" pitchFamily="66" charset="0"/>
              </a:rPr>
              <a:t>kaplnky, kaštiele</a:t>
            </a:r>
            <a:endParaRPr lang="sk-SK" sz="3600" dirty="0">
              <a:solidFill>
                <a:schemeClr val="bg1"/>
              </a:solidFill>
              <a:latin typeface="Monotype Corsiva" pitchFamily="66" charset="0"/>
            </a:endParaRPr>
          </a:p>
          <a:p>
            <a:pPr marL="0" indent="0">
              <a:buNone/>
            </a:pPr>
            <a:r>
              <a:rPr lang="sk-SK" dirty="0"/>
              <a:t/>
            </a:r>
            <a:br>
              <a:rPr lang="sk-SK" dirty="0"/>
            </a:br>
            <a:r>
              <a:rPr lang="sk-SK" dirty="0"/>
              <a:t/>
            </a:r>
            <a:br>
              <a:rPr lang="sk-SK" dirty="0"/>
            </a:br>
            <a:endParaRPr lang="sk-SK" dirty="0"/>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2270" t="22857" r="17729" b="16598"/>
          <a:stretch/>
        </p:blipFill>
        <p:spPr bwMode="auto">
          <a:xfrm>
            <a:off x="467544" y="3729533"/>
            <a:ext cx="2592288" cy="294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descr="http://files.zsdrazkovce.webnode.sk/200001836-39e6a3ae0f/m%C3%A1j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7864" y="3729533"/>
            <a:ext cx="2491899" cy="2942776"/>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http://3.bp.blogspot.com/-lUL9i1U1dZA/UWHygLvmZvI/AAAAAAAAAUM/BC7rT2Vmm2s/s320/Foto_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725740"/>
            <a:ext cx="2615079" cy="2946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44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bielekarpaty.sk/obrazky/slamien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419" y="188640"/>
            <a:ext cx="3527501" cy="2458227"/>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2371859" y="255348"/>
            <a:ext cx="1447832" cy="400110"/>
          </a:xfrm>
          <a:prstGeom prst="rect">
            <a:avLst/>
          </a:prstGeom>
          <a:noFill/>
        </p:spPr>
        <p:txBody>
          <a:bodyPr wrap="none" rtlCol="0">
            <a:spAutoFit/>
          </a:bodyPr>
          <a:lstStyle/>
          <a:p>
            <a:r>
              <a:rPr lang="sk-SK" sz="2000" b="1" dirty="0" smtClean="0">
                <a:latin typeface="Monotype Corsiva" pitchFamily="66" charset="0"/>
              </a:rPr>
              <a:t>Biele Karpaty</a:t>
            </a:r>
            <a:endParaRPr lang="sk-SK" sz="2000" b="1" dirty="0">
              <a:latin typeface="Monotype Corsiva" pitchFamily="66" charset="0"/>
            </a:endParaRPr>
          </a:p>
        </p:txBody>
      </p:sp>
      <p:pic>
        <p:nvPicPr>
          <p:cNvPr id="9220" name="Picture 4" descr="http://www.muzeum.sk/muzeum/images/vihm/vihm_elab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780928"/>
            <a:ext cx="2591397" cy="3455196"/>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p:cNvSpPr txBox="1"/>
          <p:nvPr/>
        </p:nvSpPr>
        <p:spPr>
          <a:xfrm>
            <a:off x="179512" y="6340676"/>
            <a:ext cx="4605748" cy="461665"/>
          </a:xfrm>
          <a:prstGeom prst="rect">
            <a:avLst/>
          </a:prstGeom>
          <a:noFill/>
        </p:spPr>
        <p:txBody>
          <a:bodyPr wrap="none" rtlCol="0">
            <a:spAutoFit/>
          </a:bodyPr>
          <a:lstStyle/>
          <a:p>
            <a:r>
              <a:rPr lang="sk-SK" sz="2400" b="1" dirty="0">
                <a:latin typeface="Monotype Corsiva" pitchFamily="66" charset="0"/>
              </a:rPr>
              <a:t>Vihorlatské múzeum </a:t>
            </a:r>
            <a:r>
              <a:rPr lang="sk-SK" sz="2400" b="1" dirty="0" smtClean="0">
                <a:latin typeface="Monotype Corsiva" pitchFamily="66" charset="0"/>
              </a:rPr>
              <a:t>-</a:t>
            </a:r>
            <a:r>
              <a:rPr lang="sk-SK" sz="2400" b="1" dirty="0">
                <a:latin typeface="Monotype Corsiva" pitchFamily="66" charset="0"/>
              </a:rPr>
              <a:t>Skanzen Humenné</a:t>
            </a:r>
          </a:p>
        </p:txBody>
      </p:sp>
      <p:pic>
        <p:nvPicPr>
          <p:cNvPr id="9222" name="Picture 6" descr="Múzeum slovenskej dediny 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212159"/>
            <a:ext cx="4621907" cy="3230256"/>
          </a:xfrm>
          <a:prstGeom prst="rect">
            <a:avLst/>
          </a:prstGeom>
          <a:noFill/>
          <a:extLst>
            <a:ext uri="{909E8E84-426E-40DD-AFC4-6F175D3DCCD1}">
              <a14:hiddenFill xmlns:a14="http://schemas.microsoft.com/office/drawing/2010/main">
                <a:solidFill>
                  <a:srgbClr val="FFFFFF"/>
                </a:solidFill>
              </a14:hiddenFill>
            </a:ext>
          </a:extLst>
        </p:spPr>
      </p:pic>
      <p:sp>
        <p:nvSpPr>
          <p:cNvPr id="6" name="BlokTextu 5"/>
          <p:cNvSpPr txBox="1"/>
          <p:nvPr/>
        </p:nvSpPr>
        <p:spPr>
          <a:xfrm>
            <a:off x="4067944" y="2980750"/>
            <a:ext cx="3150221" cy="461665"/>
          </a:xfrm>
          <a:prstGeom prst="rect">
            <a:avLst/>
          </a:prstGeom>
          <a:noFill/>
        </p:spPr>
        <p:txBody>
          <a:bodyPr wrap="none" rtlCol="0">
            <a:spAutoFit/>
          </a:bodyPr>
          <a:lstStyle/>
          <a:p>
            <a:r>
              <a:rPr lang="sk-SK" sz="2400" b="1" dirty="0" err="1" smtClean="0">
                <a:solidFill>
                  <a:srgbClr val="FFFF00"/>
                </a:solidFill>
                <a:effectLst>
                  <a:outerShdw blurRad="38100" dist="38100" dir="2700000" algn="tl">
                    <a:srgbClr val="000000">
                      <a:alpha val="43137"/>
                    </a:srgbClr>
                  </a:outerShdw>
                </a:effectLst>
                <a:latin typeface="Monotype Corsiva" pitchFamily="66" charset="0"/>
              </a:rPr>
              <a:t>Jahodnícky</a:t>
            </a:r>
            <a:r>
              <a:rPr lang="sk-SK" sz="2400" b="1" dirty="0" smtClean="0">
                <a:solidFill>
                  <a:srgbClr val="FFFF00"/>
                </a:solidFill>
                <a:effectLst>
                  <a:outerShdw blurRad="38100" dist="38100" dir="2700000" algn="tl">
                    <a:srgbClr val="000000">
                      <a:alpha val="43137"/>
                    </a:srgbClr>
                  </a:outerShdw>
                </a:effectLst>
                <a:latin typeface="Monotype Corsiva" pitchFamily="66" charset="0"/>
              </a:rPr>
              <a:t> háj </a:t>
            </a:r>
            <a:r>
              <a:rPr lang="sk-SK" sz="2400" b="1" dirty="0">
                <a:solidFill>
                  <a:srgbClr val="FFFF00"/>
                </a:solidFill>
                <a:effectLst>
                  <a:outerShdw blurRad="38100" dist="38100" dir="2700000" algn="tl">
                    <a:srgbClr val="000000">
                      <a:alpha val="43137"/>
                    </a:srgbClr>
                  </a:outerShdw>
                </a:effectLst>
                <a:latin typeface="Monotype Corsiva" pitchFamily="66" charset="0"/>
              </a:rPr>
              <a:t>pri Martine</a:t>
            </a:r>
          </a:p>
        </p:txBody>
      </p:sp>
      <p:pic>
        <p:nvPicPr>
          <p:cNvPr id="9224" name="Picture 8" descr="http://www.patriotklub.sk/photos/original/spissky-hrad_bbc20b70308e169b9542f9dd40ee3a8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76" y="3473090"/>
            <a:ext cx="3635959" cy="2726969"/>
          </a:xfrm>
          <a:prstGeom prst="rect">
            <a:avLst/>
          </a:prstGeom>
          <a:noFill/>
          <a:extLst>
            <a:ext uri="{909E8E84-426E-40DD-AFC4-6F175D3DCCD1}">
              <a14:hiddenFill xmlns:a14="http://schemas.microsoft.com/office/drawing/2010/main">
                <a:solidFill>
                  <a:srgbClr val="FFFFFF"/>
                </a:solidFill>
              </a14:hiddenFill>
            </a:ext>
          </a:extLst>
        </p:spPr>
      </p:pic>
      <p:sp>
        <p:nvSpPr>
          <p:cNvPr id="7" name="BlokTextu 6"/>
          <p:cNvSpPr txBox="1"/>
          <p:nvPr/>
        </p:nvSpPr>
        <p:spPr>
          <a:xfrm>
            <a:off x="2586294" y="3500243"/>
            <a:ext cx="1556836" cy="461665"/>
          </a:xfrm>
          <a:prstGeom prst="rect">
            <a:avLst/>
          </a:prstGeom>
          <a:noFill/>
        </p:spPr>
        <p:txBody>
          <a:bodyPr wrap="none" rtlCol="0">
            <a:spAutoFit/>
          </a:bodyPr>
          <a:lstStyle/>
          <a:p>
            <a:r>
              <a:rPr lang="sk-SK" sz="2400" b="1" dirty="0" smtClean="0">
                <a:latin typeface="Monotype Corsiva" pitchFamily="66" charset="0"/>
              </a:rPr>
              <a:t>Spišský hrad</a:t>
            </a:r>
            <a:endParaRPr lang="sk-SK" b="1" dirty="0">
              <a:latin typeface="Monotype Corsiva" pitchFamily="66" charset="0"/>
            </a:endParaRPr>
          </a:p>
        </p:txBody>
      </p:sp>
      <p:pic>
        <p:nvPicPr>
          <p:cNvPr id="9226" name="Picture 10" descr="http://www.zamky.sk/UserFiles/Image/pamiatky_title/budatin_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4365104"/>
            <a:ext cx="3133893" cy="2350420"/>
          </a:xfrm>
          <a:prstGeom prst="rect">
            <a:avLst/>
          </a:prstGeom>
          <a:noFill/>
          <a:extLst>
            <a:ext uri="{909E8E84-426E-40DD-AFC4-6F175D3DCCD1}">
              <a14:hiddenFill xmlns:a14="http://schemas.microsoft.com/office/drawing/2010/main">
                <a:solidFill>
                  <a:srgbClr val="FFFFFF"/>
                </a:solidFill>
              </a14:hiddenFill>
            </a:ext>
          </a:extLst>
        </p:spPr>
      </p:pic>
      <p:sp>
        <p:nvSpPr>
          <p:cNvPr id="8" name="BlokTextu 7"/>
          <p:cNvSpPr txBox="1"/>
          <p:nvPr/>
        </p:nvSpPr>
        <p:spPr>
          <a:xfrm>
            <a:off x="6706343" y="3904486"/>
            <a:ext cx="2223686" cy="461665"/>
          </a:xfrm>
          <a:prstGeom prst="rect">
            <a:avLst/>
          </a:prstGeom>
          <a:noFill/>
        </p:spPr>
        <p:txBody>
          <a:bodyPr wrap="none" rtlCol="0">
            <a:spAutoFit/>
          </a:bodyPr>
          <a:lstStyle/>
          <a:p>
            <a:r>
              <a:rPr lang="sk-SK" sz="2400" b="1" dirty="0" err="1" smtClean="0">
                <a:latin typeface="Monotype Corsiva" pitchFamily="66" charset="0"/>
              </a:rPr>
              <a:t>Budatínsky</a:t>
            </a:r>
            <a:r>
              <a:rPr lang="sk-SK" sz="2400" b="1" dirty="0" smtClean="0">
                <a:latin typeface="Monotype Corsiva" pitchFamily="66" charset="0"/>
              </a:rPr>
              <a:t> zámok</a:t>
            </a:r>
            <a:endParaRPr lang="sk-SK" b="1" dirty="0">
              <a:latin typeface="Monotype Corsiva" pitchFamily="66" charset="0"/>
            </a:endParaRPr>
          </a:p>
        </p:txBody>
      </p:sp>
    </p:spTree>
    <p:extLst>
      <p:ext uri="{BB962C8B-B14F-4D97-AF65-F5344CB8AC3E}">
        <p14:creationId xmlns:p14="http://schemas.microsoft.com/office/powerpoint/2010/main" val="2515766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sk-SK" dirty="0" smtClean="0">
                <a:solidFill>
                  <a:srgbClr val="FFFF00"/>
                </a:solidFill>
                <a:latin typeface="Monotype Corsiva" pitchFamily="66" charset="0"/>
              </a:rPr>
              <a:t>Pamiatky regiónov uchovávajú:</a:t>
            </a:r>
            <a:endParaRPr lang="sk-SK" dirty="0">
              <a:solidFill>
                <a:srgbClr val="FFFF00"/>
              </a:solidFill>
              <a:latin typeface="Monotype Corsiva" pitchFamily="66" charset="0"/>
            </a:endParaRPr>
          </a:p>
        </p:txBody>
      </p:sp>
      <p:sp>
        <p:nvSpPr>
          <p:cNvPr id="3" name="Zástupný symbol obsahu 2"/>
          <p:cNvSpPr>
            <a:spLocks noGrp="1"/>
          </p:cNvSpPr>
          <p:nvPr>
            <p:ph idx="1"/>
          </p:nvPr>
        </p:nvSpPr>
        <p:spPr>
          <a:xfrm>
            <a:off x="251520" y="1600200"/>
            <a:ext cx="8435280" cy="4525963"/>
          </a:xfrm>
        </p:spPr>
        <p:txBody>
          <a:bodyPr/>
          <a:lstStyle/>
          <a:p>
            <a:pPr marL="0" indent="0">
              <a:buNone/>
            </a:pPr>
            <a:r>
              <a:rPr lang="sk-SK" dirty="0" smtClean="0">
                <a:solidFill>
                  <a:srgbClr val="92D050"/>
                </a:solidFill>
                <a:latin typeface="Monotype Corsiva" pitchFamily="66" charset="0"/>
              </a:rPr>
              <a:t>A) </a:t>
            </a:r>
            <a:r>
              <a:rPr lang="sk-SK" b="1" dirty="0">
                <a:solidFill>
                  <a:srgbClr val="92D050"/>
                </a:solidFill>
                <a:latin typeface="Monotype Corsiva" pitchFamily="66" charset="0"/>
              </a:rPr>
              <a:t>Pamiatkové rezervácie </a:t>
            </a:r>
            <a:r>
              <a:rPr lang="sk-SK" b="1" dirty="0" smtClean="0">
                <a:solidFill>
                  <a:srgbClr val="92D050"/>
                </a:solidFill>
                <a:latin typeface="Monotype Corsiva" pitchFamily="66" charset="0"/>
              </a:rPr>
              <a:t>ľudovej architektúry</a:t>
            </a:r>
            <a:r>
              <a:rPr lang="sk-SK" dirty="0" smtClean="0">
                <a:solidFill>
                  <a:srgbClr val="92D050"/>
                </a:solidFill>
                <a:latin typeface="Monotype Corsiva" pitchFamily="66" charset="0"/>
              </a:rPr>
              <a:t>:</a:t>
            </a:r>
            <a:r>
              <a:rPr lang="sk-SK" dirty="0">
                <a:solidFill>
                  <a:srgbClr val="92D050"/>
                </a:solidFill>
                <a:latin typeface="Monotype Corsiva" pitchFamily="66" charset="0"/>
              </a:rPr>
              <a:t> </a:t>
            </a:r>
            <a:endParaRPr lang="sk-SK" dirty="0" smtClean="0">
              <a:solidFill>
                <a:srgbClr val="92D050"/>
              </a:solidFill>
              <a:latin typeface="Monotype Corsiva" pitchFamily="66" charset="0"/>
            </a:endParaRPr>
          </a:p>
          <a:p>
            <a:pPr marL="0" indent="0">
              <a:buNone/>
            </a:pPr>
            <a:r>
              <a:rPr lang="sk-SK" dirty="0" smtClean="0">
                <a:solidFill>
                  <a:schemeClr val="bg1"/>
                </a:solidFill>
                <a:latin typeface="Monotype Corsiva" pitchFamily="66" charset="0"/>
              </a:rPr>
              <a:t>Veľké </a:t>
            </a:r>
            <a:r>
              <a:rPr lang="sk-SK" dirty="0">
                <a:solidFill>
                  <a:schemeClr val="bg1"/>
                </a:solidFill>
                <a:latin typeface="Monotype Corsiva" pitchFamily="66" charset="0"/>
              </a:rPr>
              <a:t>Leváre, </a:t>
            </a:r>
            <a:r>
              <a:rPr lang="sk-SK" dirty="0" smtClean="0">
                <a:solidFill>
                  <a:schemeClr val="bg1"/>
                </a:solidFill>
                <a:latin typeface="Monotype Corsiva" pitchFamily="66" charset="0"/>
              </a:rPr>
              <a:t>Brhlovce, Sebechleby, Čičmany</a:t>
            </a:r>
            <a:r>
              <a:rPr lang="sk-SK" dirty="0">
                <a:solidFill>
                  <a:schemeClr val="bg1"/>
                </a:solidFill>
                <a:latin typeface="Monotype Corsiva" pitchFamily="66" charset="0"/>
              </a:rPr>
              <a:t>, Špania Dolina, </a:t>
            </a:r>
            <a:r>
              <a:rPr lang="sk-SK" dirty="0" err="1">
                <a:solidFill>
                  <a:schemeClr val="bg1"/>
                </a:solidFill>
                <a:latin typeface="Monotype Corsiva" pitchFamily="66" charset="0"/>
              </a:rPr>
              <a:t>Vlkolínec</a:t>
            </a:r>
            <a:r>
              <a:rPr lang="sk-SK" dirty="0">
                <a:solidFill>
                  <a:schemeClr val="bg1"/>
                </a:solidFill>
                <a:latin typeface="Monotype Corsiva" pitchFamily="66" charset="0"/>
              </a:rPr>
              <a:t>, Podbiel, </a:t>
            </a:r>
            <a:r>
              <a:rPr lang="sk-SK" dirty="0" smtClean="0">
                <a:solidFill>
                  <a:schemeClr val="bg1"/>
                </a:solidFill>
                <a:latin typeface="Monotype Corsiva" pitchFamily="66" charset="0"/>
              </a:rPr>
              <a:t>Ždiar</a:t>
            </a:r>
            <a:endParaRPr lang="sk-SK" dirty="0">
              <a:solidFill>
                <a:schemeClr val="bg1"/>
              </a:solidFill>
              <a:latin typeface="Monotype Corsiva" pitchFamily="66" charset="0"/>
            </a:endParaRPr>
          </a:p>
          <a:p>
            <a:pPr marL="0" indent="0">
              <a:buNone/>
            </a:pPr>
            <a:r>
              <a:rPr lang="sk-SK" dirty="0"/>
              <a:t/>
            </a:r>
            <a:br>
              <a:rPr lang="sk-SK" dirty="0"/>
            </a:br>
            <a:endParaRPr lang="sk-SK" dirty="0" smtClean="0"/>
          </a:p>
          <a:p>
            <a:pPr marL="0" indent="0">
              <a:buNone/>
            </a:pPr>
            <a:endParaRPr lang="sk-SK" dirty="0"/>
          </a:p>
        </p:txBody>
      </p:sp>
      <p:pic>
        <p:nvPicPr>
          <p:cNvPr id="1026" name="Picture 2" descr="http://www.muzeum.sk/pamiatka/images/habm/habm0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12" y="3573016"/>
            <a:ext cx="432048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uzeum.sk/pamiatka/images/habm/habm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00" y="5551745"/>
            <a:ext cx="1738596" cy="1159064"/>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106212" y="3573016"/>
            <a:ext cx="3175869" cy="369332"/>
          </a:xfrm>
          <a:prstGeom prst="rect">
            <a:avLst/>
          </a:prstGeom>
          <a:noFill/>
        </p:spPr>
        <p:txBody>
          <a:bodyPr wrap="none" rtlCol="0">
            <a:spAutoFit/>
          </a:bodyPr>
          <a:lstStyle/>
          <a:p>
            <a:r>
              <a:rPr lang="sk-SK" b="1" dirty="0">
                <a:latin typeface="Monotype Corsiva" pitchFamily="66" charset="0"/>
                <a:ea typeface="MS Mincho" pitchFamily="49" charset="-128"/>
              </a:rPr>
              <a:t>Habánsky dom vo Veľkých Levároch</a:t>
            </a:r>
          </a:p>
        </p:txBody>
      </p:sp>
      <p:pic>
        <p:nvPicPr>
          <p:cNvPr id="1030" name="Picture 6" descr="herrengr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586581"/>
            <a:ext cx="4230728" cy="2890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2770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uzeum.sk/pamiatka/images/sob/so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6632"/>
            <a:ext cx="8280920" cy="66231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muzeum.sk/pamiatka/images/sob/sob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31667"/>
            <a:ext cx="8280920" cy="6624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84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395536" y="28529"/>
            <a:ext cx="8229600" cy="952199"/>
          </a:xfrm>
        </p:spPr>
        <p:txBody>
          <a:bodyPr>
            <a:normAutofit/>
          </a:bodyPr>
          <a:lstStyle/>
          <a:p>
            <a:r>
              <a:rPr lang="sk-SK" sz="3600" b="1" dirty="0">
                <a:solidFill>
                  <a:srgbClr val="92D050"/>
                </a:solidFill>
                <a:latin typeface="Monotype Corsiva" pitchFamily="66" charset="0"/>
              </a:rPr>
              <a:t>Pamiatkové rezervácie ľudovej architektúry</a:t>
            </a:r>
            <a:endParaRPr lang="sk-SK" sz="3600" dirty="0"/>
          </a:p>
        </p:txBody>
      </p:sp>
      <p:pic>
        <p:nvPicPr>
          <p:cNvPr id="3074" name="Picture 2" descr="Čičman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68" y="980728"/>
            <a:ext cx="3857852" cy="2736304"/>
          </a:xfrm>
          <a:prstGeom prst="rect">
            <a:avLst/>
          </a:prstGeom>
          <a:noFill/>
          <a:extLst>
            <a:ext uri="{909E8E84-426E-40DD-AFC4-6F175D3DCCD1}">
              <a14:hiddenFill xmlns:a14="http://schemas.microsoft.com/office/drawing/2010/main">
                <a:solidFill>
                  <a:srgbClr val="FFFFFF"/>
                </a:solidFill>
              </a14:hiddenFill>
            </a:ext>
          </a:extLst>
        </p:spPr>
      </p:pic>
      <p:sp>
        <p:nvSpPr>
          <p:cNvPr id="7" name="BlokTextu 6"/>
          <p:cNvSpPr txBox="1"/>
          <p:nvPr/>
        </p:nvSpPr>
        <p:spPr>
          <a:xfrm>
            <a:off x="2987824" y="1032308"/>
            <a:ext cx="1107996" cy="461665"/>
          </a:xfrm>
          <a:prstGeom prst="rect">
            <a:avLst/>
          </a:prstGeom>
          <a:noFill/>
        </p:spPr>
        <p:txBody>
          <a:bodyPr wrap="none" rtlCol="0">
            <a:spAutoFit/>
          </a:bodyPr>
          <a:lstStyle/>
          <a:p>
            <a:r>
              <a:rPr lang="sk-SK" sz="2400" b="1" dirty="0" smtClean="0">
                <a:latin typeface="Monotype Corsiva" pitchFamily="66" charset="0"/>
              </a:rPr>
              <a:t>Čičmany</a:t>
            </a:r>
            <a:endParaRPr lang="sk-SK" sz="2400" b="1" dirty="0">
              <a:latin typeface="Monotype Corsiva" pitchFamily="66" charset="0"/>
            </a:endParaRPr>
          </a:p>
        </p:txBody>
      </p:sp>
      <p:pic>
        <p:nvPicPr>
          <p:cNvPr id="3076" name="Picture 4" descr="http://files.slovenskepovestikdebolotambolo.webnode.sk/200000040-16701176a6/D_Vlkolinec_jpg.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407"/>
          <a:stretch/>
        </p:blipFill>
        <p:spPr bwMode="auto">
          <a:xfrm>
            <a:off x="4283967" y="980728"/>
            <a:ext cx="4649451" cy="2736304"/>
          </a:xfrm>
          <a:prstGeom prst="rect">
            <a:avLst/>
          </a:prstGeom>
          <a:noFill/>
          <a:extLst>
            <a:ext uri="{909E8E84-426E-40DD-AFC4-6F175D3DCCD1}">
              <a14:hiddenFill xmlns:a14="http://schemas.microsoft.com/office/drawing/2010/main">
                <a:solidFill>
                  <a:srgbClr val="FFFFFF"/>
                </a:solidFill>
              </a14:hiddenFill>
            </a:ext>
          </a:extLst>
        </p:spPr>
      </p:pic>
      <p:sp>
        <p:nvSpPr>
          <p:cNvPr id="8" name="BlokTextu 7"/>
          <p:cNvSpPr txBox="1"/>
          <p:nvPr/>
        </p:nvSpPr>
        <p:spPr>
          <a:xfrm>
            <a:off x="7308304" y="1036731"/>
            <a:ext cx="1210588" cy="461665"/>
          </a:xfrm>
          <a:prstGeom prst="rect">
            <a:avLst/>
          </a:prstGeom>
          <a:noFill/>
        </p:spPr>
        <p:txBody>
          <a:bodyPr wrap="none" rtlCol="0">
            <a:spAutoFit/>
          </a:bodyPr>
          <a:lstStyle/>
          <a:p>
            <a:r>
              <a:rPr lang="sk-SK" sz="2400" b="1" dirty="0" err="1" smtClean="0">
                <a:latin typeface="Monotype Corsiva" pitchFamily="66" charset="0"/>
              </a:rPr>
              <a:t>Vlkolínec</a:t>
            </a:r>
            <a:endParaRPr lang="sk-SK" sz="2400" b="1" dirty="0">
              <a:latin typeface="Monotype Corsiva" pitchFamily="66" charset="0"/>
            </a:endParaRPr>
          </a:p>
        </p:txBody>
      </p:sp>
      <p:pic>
        <p:nvPicPr>
          <p:cNvPr id="3078" name="Picture 6" descr="http://www.e-regions.sk/sites/default/files/Podbiel%20-%20pamiatkov%C3%A1%20rezerv%C3%A1cia%20%281%29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968" y="3861048"/>
            <a:ext cx="4139953" cy="2759969"/>
          </a:xfrm>
          <a:prstGeom prst="rect">
            <a:avLst/>
          </a:prstGeom>
          <a:noFill/>
          <a:extLst>
            <a:ext uri="{909E8E84-426E-40DD-AFC4-6F175D3DCCD1}">
              <a14:hiddenFill xmlns:a14="http://schemas.microsoft.com/office/drawing/2010/main">
                <a:solidFill>
                  <a:srgbClr val="FFFFFF"/>
                </a:solidFill>
              </a14:hiddenFill>
            </a:ext>
          </a:extLst>
        </p:spPr>
      </p:pic>
      <p:sp>
        <p:nvSpPr>
          <p:cNvPr id="9" name="BlokTextu 8"/>
          <p:cNvSpPr txBox="1"/>
          <p:nvPr/>
        </p:nvSpPr>
        <p:spPr>
          <a:xfrm>
            <a:off x="323528" y="3918247"/>
            <a:ext cx="992579" cy="461665"/>
          </a:xfrm>
          <a:prstGeom prst="rect">
            <a:avLst/>
          </a:prstGeom>
          <a:noFill/>
        </p:spPr>
        <p:txBody>
          <a:bodyPr wrap="none" rtlCol="0">
            <a:spAutoFit/>
          </a:bodyPr>
          <a:lstStyle/>
          <a:p>
            <a:r>
              <a:rPr lang="sk-SK" sz="2400" b="1" dirty="0" smtClean="0">
                <a:latin typeface="Monotype Corsiva" pitchFamily="66" charset="0"/>
              </a:rPr>
              <a:t>Podbiel</a:t>
            </a:r>
            <a:endParaRPr lang="sk-SK" sz="2400" b="1" dirty="0">
              <a:latin typeface="Monotype Corsiva" pitchFamily="66" charset="0"/>
            </a:endParaRPr>
          </a:p>
        </p:txBody>
      </p:sp>
      <p:pic>
        <p:nvPicPr>
          <p:cNvPr id="3080" name="Picture 8" descr="zdiar2.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1999" y="3861048"/>
            <a:ext cx="4269371" cy="2759969"/>
          </a:xfrm>
          <a:prstGeom prst="rect">
            <a:avLst/>
          </a:prstGeom>
          <a:noFill/>
          <a:extLst>
            <a:ext uri="{909E8E84-426E-40DD-AFC4-6F175D3DCCD1}">
              <a14:hiddenFill xmlns:a14="http://schemas.microsoft.com/office/drawing/2010/main">
                <a:solidFill>
                  <a:srgbClr val="FFFFFF"/>
                </a:solidFill>
              </a14:hiddenFill>
            </a:ext>
          </a:extLst>
        </p:spPr>
      </p:pic>
      <p:sp>
        <p:nvSpPr>
          <p:cNvPr id="10" name="BlokTextu 9"/>
          <p:cNvSpPr txBox="1"/>
          <p:nvPr/>
        </p:nvSpPr>
        <p:spPr>
          <a:xfrm>
            <a:off x="4644008" y="3938885"/>
            <a:ext cx="806631" cy="461665"/>
          </a:xfrm>
          <a:prstGeom prst="rect">
            <a:avLst/>
          </a:prstGeom>
          <a:noFill/>
        </p:spPr>
        <p:txBody>
          <a:bodyPr wrap="none" rtlCol="0">
            <a:spAutoFit/>
          </a:bodyPr>
          <a:lstStyle/>
          <a:p>
            <a:r>
              <a:rPr lang="sk-SK" sz="2400" b="1" dirty="0" smtClean="0">
                <a:solidFill>
                  <a:schemeClr val="bg1"/>
                </a:solidFill>
                <a:latin typeface="Monotype Corsiva" pitchFamily="66" charset="0"/>
              </a:rPr>
              <a:t>Ždiar</a:t>
            </a:r>
            <a:endParaRPr lang="sk-SK" sz="2400" b="1" dirty="0">
              <a:solidFill>
                <a:schemeClr val="bg1"/>
              </a:solidFill>
              <a:latin typeface="Monotype Corsiva" pitchFamily="66" charset="0"/>
            </a:endParaRPr>
          </a:p>
        </p:txBody>
      </p:sp>
    </p:spTree>
    <p:extLst>
      <p:ext uri="{BB962C8B-B14F-4D97-AF65-F5344CB8AC3E}">
        <p14:creationId xmlns:p14="http://schemas.microsoft.com/office/powerpoint/2010/main" val="7330659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sk-SK" dirty="0">
                <a:solidFill>
                  <a:srgbClr val="FFFF00"/>
                </a:solidFill>
                <a:latin typeface="Monotype Corsiva" pitchFamily="66" charset="0"/>
              </a:rPr>
              <a:t>Pamiatky regiónov uchovávajú:</a:t>
            </a:r>
            <a:endParaRPr lang="sk-SK" dirty="0"/>
          </a:p>
        </p:txBody>
      </p:sp>
      <p:sp>
        <p:nvSpPr>
          <p:cNvPr id="3" name="Zástupný symbol obsahu 2"/>
          <p:cNvSpPr>
            <a:spLocks noGrp="1"/>
          </p:cNvSpPr>
          <p:nvPr>
            <p:ph idx="1"/>
          </p:nvPr>
        </p:nvSpPr>
        <p:spPr/>
        <p:txBody>
          <a:bodyPr/>
          <a:lstStyle/>
          <a:p>
            <a:pPr marL="0" indent="0">
              <a:buNone/>
            </a:pPr>
            <a:r>
              <a:rPr lang="sk-SK" dirty="0" smtClean="0">
                <a:solidFill>
                  <a:srgbClr val="92D050"/>
                </a:solidFill>
                <a:latin typeface="Monotype Corsiva" pitchFamily="66" charset="0"/>
              </a:rPr>
              <a:t>B) </a:t>
            </a:r>
            <a:r>
              <a:rPr lang="sk-SK" b="1" dirty="0">
                <a:solidFill>
                  <a:srgbClr val="92D050"/>
                </a:solidFill>
                <a:latin typeface="Monotype Corsiva" pitchFamily="66" charset="0"/>
              </a:rPr>
              <a:t>Mestské pamiatkové rezervácie</a:t>
            </a:r>
            <a:r>
              <a:rPr lang="sk-SK" dirty="0">
                <a:solidFill>
                  <a:srgbClr val="92D050"/>
                </a:solidFill>
                <a:latin typeface="Monotype Corsiva" pitchFamily="66" charset="0"/>
              </a:rPr>
              <a:t>: </a:t>
            </a:r>
            <a:endParaRPr lang="sk-SK" dirty="0" smtClean="0">
              <a:solidFill>
                <a:srgbClr val="92D050"/>
              </a:solidFill>
              <a:latin typeface="Monotype Corsiva" pitchFamily="66" charset="0"/>
            </a:endParaRPr>
          </a:p>
          <a:p>
            <a:pPr marL="0" indent="0">
              <a:buNone/>
            </a:pPr>
            <a:r>
              <a:rPr lang="sk-SK" dirty="0" smtClean="0">
                <a:solidFill>
                  <a:schemeClr val="bg1"/>
                </a:solidFill>
                <a:latin typeface="Monotype Corsiva" pitchFamily="66" charset="0"/>
              </a:rPr>
              <a:t>BA</a:t>
            </a:r>
            <a:r>
              <a:rPr lang="sk-SK" dirty="0">
                <a:solidFill>
                  <a:schemeClr val="bg1"/>
                </a:solidFill>
                <a:latin typeface="Monotype Corsiva" pitchFamily="66" charset="0"/>
              </a:rPr>
              <a:t>, BB, B</a:t>
            </a:r>
            <a:r>
              <a:rPr lang="sk-SK" dirty="0" smtClean="0">
                <a:solidFill>
                  <a:schemeClr val="bg1"/>
                </a:solidFill>
                <a:latin typeface="Monotype Corsiva" pitchFamily="66" charset="0"/>
              </a:rPr>
              <a:t>. Štiavnica</a:t>
            </a:r>
            <a:r>
              <a:rPr lang="sk-SK" dirty="0">
                <a:solidFill>
                  <a:schemeClr val="bg1"/>
                </a:solidFill>
                <a:latin typeface="Monotype Corsiva" pitchFamily="66" charset="0"/>
              </a:rPr>
              <a:t>, KE, Bardejov, Trnava</a:t>
            </a:r>
            <a:r>
              <a:rPr lang="sk-SK" dirty="0"/>
              <a:t/>
            </a:r>
            <a:br>
              <a:rPr lang="sk-SK" dirty="0"/>
            </a:br>
            <a:r>
              <a:rPr lang="sk-SK" dirty="0"/>
              <a:t/>
            </a:r>
            <a:br>
              <a:rPr lang="sk-SK" dirty="0"/>
            </a:br>
            <a:endParaRPr lang="sk-SK" dirty="0"/>
          </a:p>
        </p:txBody>
      </p:sp>
      <p:pic>
        <p:nvPicPr>
          <p:cNvPr id="4098" name="Picture 2" descr="http://www.madokys.eu/images/P11500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116632"/>
            <a:ext cx="1547664" cy="197104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tourismbratislava.com/uploads/default/files/hradvlajkynew_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541397"/>
            <a:ext cx="3672408" cy="28583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le:Mestská pamiatková rezervácia Bratislava.sv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841" y="2954577"/>
            <a:ext cx="1392719" cy="117364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Barbak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9904" y="3037428"/>
            <a:ext cx="4505325" cy="3362326"/>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3652191" y="5938089"/>
            <a:ext cx="559769" cy="461665"/>
          </a:xfrm>
          <a:prstGeom prst="rect">
            <a:avLst/>
          </a:prstGeom>
          <a:noFill/>
        </p:spPr>
        <p:txBody>
          <a:bodyPr wrap="none" rtlCol="0">
            <a:spAutoFit/>
          </a:bodyPr>
          <a:lstStyle/>
          <a:p>
            <a:r>
              <a:rPr lang="sk-SK" sz="2400" b="1" dirty="0" smtClean="0">
                <a:solidFill>
                  <a:schemeClr val="bg1"/>
                </a:solidFill>
                <a:latin typeface="Monotype Corsiva" pitchFamily="66" charset="0"/>
              </a:rPr>
              <a:t>BA</a:t>
            </a:r>
            <a:endParaRPr lang="sk-SK" b="1" dirty="0">
              <a:solidFill>
                <a:schemeClr val="bg1"/>
              </a:solidFill>
              <a:latin typeface="Monotype Corsiva" pitchFamily="66" charset="0"/>
            </a:endParaRPr>
          </a:p>
        </p:txBody>
      </p:sp>
      <p:sp>
        <p:nvSpPr>
          <p:cNvPr id="5" name="BlokTextu 4"/>
          <p:cNvSpPr txBox="1"/>
          <p:nvPr/>
        </p:nvSpPr>
        <p:spPr>
          <a:xfrm>
            <a:off x="6038275" y="3024735"/>
            <a:ext cx="2808782" cy="461665"/>
          </a:xfrm>
          <a:prstGeom prst="rect">
            <a:avLst/>
          </a:prstGeom>
          <a:noFill/>
        </p:spPr>
        <p:txBody>
          <a:bodyPr wrap="none" rtlCol="0">
            <a:spAutoFit/>
          </a:bodyPr>
          <a:lstStyle/>
          <a:p>
            <a:r>
              <a:rPr lang="sk-SK" sz="2400" b="1" dirty="0">
                <a:solidFill>
                  <a:srgbClr val="C00000"/>
                </a:solidFill>
                <a:latin typeface="Monotype Corsiva" pitchFamily="66" charset="0"/>
              </a:rPr>
              <a:t>Mestský hrad </a:t>
            </a:r>
            <a:r>
              <a:rPr lang="sk-SK" sz="2400" b="1" dirty="0" err="1">
                <a:solidFill>
                  <a:srgbClr val="C00000"/>
                </a:solidFill>
                <a:latin typeface="Monotype Corsiva" pitchFamily="66" charset="0"/>
              </a:rPr>
              <a:t>Barbakan</a:t>
            </a:r>
            <a:endParaRPr lang="sk-SK" sz="2400" b="1" dirty="0">
              <a:solidFill>
                <a:srgbClr val="C00000"/>
              </a:solidFill>
              <a:latin typeface="Monotype Corsiva" pitchFamily="66" charset="0"/>
            </a:endParaRPr>
          </a:p>
        </p:txBody>
      </p:sp>
    </p:spTree>
    <p:extLst>
      <p:ext uri="{BB962C8B-B14F-4D97-AF65-F5344CB8AC3E}">
        <p14:creationId xmlns:p14="http://schemas.microsoft.com/office/powerpoint/2010/main" val="3072021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1143000"/>
          </a:xfrm>
        </p:spPr>
        <p:txBody>
          <a:bodyPr/>
          <a:lstStyle/>
          <a:p>
            <a:r>
              <a:rPr lang="sk-SK" b="1" dirty="0">
                <a:solidFill>
                  <a:srgbClr val="92D050"/>
                </a:solidFill>
                <a:latin typeface="Monotype Corsiva" pitchFamily="66" charset="0"/>
              </a:rPr>
              <a:t>Mestské pamiatkové </a:t>
            </a:r>
            <a:r>
              <a:rPr lang="sk-SK" b="1" dirty="0" smtClean="0">
                <a:solidFill>
                  <a:srgbClr val="92D050"/>
                </a:solidFill>
                <a:latin typeface="Monotype Corsiva" pitchFamily="66" charset="0"/>
              </a:rPr>
              <a:t>rezervácie</a:t>
            </a:r>
            <a:endParaRPr lang="sk-SK"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091" t="13626" r="33819" b="34799"/>
          <a:stretch/>
        </p:blipFill>
        <p:spPr bwMode="auto">
          <a:xfrm>
            <a:off x="243882" y="1052736"/>
            <a:ext cx="4599511"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BlokTextu 5"/>
          <p:cNvSpPr txBox="1"/>
          <p:nvPr/>
        </p:nvSpPr>
        <p:spPr>
          <a:xfrm>
            <a:off x="241517" y="5229200"/>
            <a:ext cx="4601876"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sk-SK" dirty="0"/>
              <a:t>Smutným medzníkom mesta je rok</a:t>
            </a:r>
            <a:r>
              <a:rPr lang="sk-SK" b="1" dirty="0"/>
              <a:t> 1710</a:t>
            </a:r>
            <a:r>
              <a:rPr lang="sk-SK" dirty="0"/>
              <a:t>, kedy sa v meste rozmohol mor, ktorý si vyžiadal </a:t>
            </a:r>
            <a:r>
              <a:rPr lang="sk-SK" dirty="0" smtClean="0"/>
              <a:t>veľa </a:t>
            </a:r>
            <a:r>
              <a:rPr lang="sk-SK" dirty="0"/>
              <a:t>obetí. Túto smutnú udalosť pripomína aj</a:t>
            </a:r>
            <a:r>
              <a:rPr lang="sk-SK" b="1" dirty="0"/>
              <a:t> morový stĺp</a:t>
            </a:r>
            <a:r>
              <a:rPr lang="sk-SK" dirty="0"/>
              <a:t>, ktorý patrí medzi jednu zo zastávok potulkami mestom. </a:t>
            </a:r>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872" t="15351" r="32258" b="37697"/>
          <a:stretch/>
        </p:blipFill>
        <p:spPr bwMode="auto">
          <a:xfrm>
            <a:off x="5076056" y="1052736"/>
            <a:ext cx="3665913" cy="3220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BlokTextu 8"/>
          <p:cNvSpPr txBox="1"/>
          <p:nvPr/>
        </p:nvSpPr>
        <p:spPr>
          <a:xfrm>
            <a:off x="281339" y="1120667"/>
            <a:ext cx="510076" cy="461665"/>
          </a:xfrm>
          <a:prstGeom prst="rect">
            <a:avLst/>
          </a:prstGeom>
          <a:noFill/>
        </p:spPr>
        <p:txBody>
          <a:bodyPr wrap="none" rtlCol="0">
            <a:spAutoFit/>
          </a:bodyPr>
          <a:lstStyle/>
          <a:p>
            <a:r>
              <a:rPr lang="sk-SK" sz="2400" b="1" dirty="0" smtClean="0">
                <a:latin typeface="Monotype Corsiva" pitchFamily="66" charset="0"/>
              </a:rPr>
              <a:t>BŠ</a:t>
            </a:r>
            <a:endParaRPr lang="sk-SK" b="1" dirty="0">
              <a:latin typeface="Monotype Corsiva" pitchFamily="66" charset="0"/>
            </a:endParaRPr>
          </a:p>
        </p:txBody>
      </p:sp>
      <p:sp>
        <p:nvSpPr>
          <p:cNvPr id="10" name="BlokTextu 9"/>
          <p:cNvSpPr txBox="1"/>
          <p:nvPr/>
        </p:nvSpPr>
        <p:spPr>
          <a:xfrm>
            <a:off x="5076056" y="4437112"/>
            <a:ext cx="3665913" cy="224676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sk-SK" sz="2000" dirty="0"/>
              <a:t>V centre mesta nájdeme najväčšiu mestskú pamiatkovú rezerváciu na Slovensku. Dominuje jej Dóm sv. Alžbety, gotická katedrála, s nádherným hlavným oltárom, ktorý pozostáva zo 48 gotických malieb a sôch. </a:t>
            </a:r>
          </a:p>
        </p:txBody>
      </p:sp>
      <p:sp>
        <p:nvSpPr>
          <p:cNvPr id="11" name="BlokTextu 10"/>
          <p:cNvSpPr txBox="1"/>
          <p:nvPr/>
        </p:nvSpPr>
        <p:spPr>
          <a:xfrm>
            <a:off x="5076056" y="1024322"/>
            <a:ext cx="579005" cy="461665"/>
          </a:xfrm>
          <a:prstGeom prst="rect">
            <a:avLst/>
          </a:prstGeom>
          <a:noFill/>
        </p:spPr>
        <p:txBody>
          <a:bodyPr wrap="none" rtlCol="0">
            <a:spAutoFit/>
          </a:bodyPr>
          <a:lstStyle/>
          <a:p>
            <a:r>
              <a:rPr lang="sk-SK" sz="2400" b="1" dirty="0" smtClean="0">
                <a:solidFill>
                  <a:schemeClr val="bg1"/>
                </a:solidFill>
                <a:latin typeface="Monotype Corsiva" pitchFamily="66" charset="0"/>
              </a:rPr>
              <a:t>KE</a:t>
            </a:r>
            <a:endParaRPr lang="sk-SK" b="1" dirty="0">
              <a:solidFill>
                <a:schemeClr val="bg1"/>
              </a:solidFill>
              <a:latin typeface="Monotype Corsiva" pitchFamily="66" charset="0"/>
            </a:endParaRPr>
          </a:p>
        </p:txBody>
      </p:sp>
    </p:spTree>
    <p:extLst>
      <p:ext uri="{BB962C8B-B14F-4D97-AF65-F5344CB8AC3E}">
        <p14:creationId xmlns:p14="http://schemas.microsoft.com/office/powerpoint/2010/main" val="33147764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a:solidFill>
                  <a:srgbClr val="92D050"/>
                </a:solidFill>
                <a:latin typeface="Monotype Corsiva" pitchFamily="66" charset="0"/>
              </a:rPr>
              <a:t>Mestské pamiatkové rezervácie</a:t>
            </a:r>
            <a:endParaRPr lang="sk-SK"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62" t="24383" r="34075" b="31084"/>
          <a:stretch/>
        </p:blipFill>
        <p:spPr bwMode="auto">
          <a:xfrm>
            <a:off x="395536" y="1412775"/>
            <a:ext cx="5112568" cy="3885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BlokTextu 3"/>
          <p:cNvSpPr txBox="1"/>
          <p:nvPr/>
        </p:nvSpPr>
        <p:spPr>
          <a:xfrm>
            <a:off x="395536" y="1449559"/>
            <a:ext cx="1156086" cy="461665"/>
          </a:xfrm>
          <a:prstGeom prst="rect">
            <a:avLst/>
          </a:prstGeom>
          <a:noFill/>
        </p:spPr>
        <p:txBody>
          <a:bodyPr wrap="none" rtlCol="0">
            <a:spAutoFit/>
          </a:bodyPr>
          <a:lstStyle/>
          <a:p>
            <a:r>
              <a:rPr lang="sk-SK" sz="2400" b="1" dirty="0" smtClean="0">
                <a:solidFill>
                  <a:srgbClr val="FFFF00"/>
                </a:solidFill>
                <a:latin typeface="Monotype Corsiva" pitchFamily="66" charset="0"/>
              </a:rPr>
              <a:t>Bardejov</a:t>
            </a:r>
            <a:endParaRPr lang="sk-SK" b="1" dirty="0">
              <a:solidFill>
                <a:srgbClr val="FFFF00"/>
              </a:solidFill>
              <a:latin typeface="Monotype Corsiva" pitchFamily="66" charset="0"/>
            </a:endParaRPr>
          </a:p>
        </p:txBody>
      </p:sp>
      <p:pic>
        <p:nvPicPr>
          <p:cNvPr id="6148" name="Picture 4" descr="http://www.newgo.cz:8080/image/image_gallery?uuid=c57658c0-a6b3-43a6-9c5c-2ff33fdb1220&amp;groupId=11367&amp;t=13602452172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3140968"/>
            <a:ext cx="4546343" cy="3531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2000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79512" y="404664"/>
            <a:ext cx="4680520" cy="5832648"/>
          </a:xfrm>
        </p:spPr>
        <p:txBody>
          <a:bodyPr>
            <a:normAutofit fontScale="85000" lnSpcReduction="10000"/>
          </a:bodyPr>
          <a:lstStyle/>
          <a:p>
            <a:pPr marL="0" indent="0">
              <a:buNone/>
            </a:pPr>
            <a:r>
              <a:rPr lang="sk-SK" sz="2800" dirty="0" smtClean="0">
                <a:solidFill>
                  <a:schemeClr val="bg1"/>
                </a:solidFill>
                <a:latin typeface="Monotype Corsiva" pitchFamily="66" charset="0"/>
              </a:rPr>
              <a:t>► </a:t>
            </a:r>
            <a:r>
              <a:rPr lang="sk-SK" sz="3600" dirty="0" smtClean="0">
                <a:solidFill>
                  <a:schemeClr val="bg1"/>
                </a:solidFill>
                <a:latin typeface="Monotype Corsiva" pitchFamily="66" charset="0"/>
              </a:rPr>
              <a:t>územie </a:t>
            </a:r>
            <a:r>
              <a:rPr lang="sk-SK" sz="3600" dirty="0">
                <a:solidFill>
                  <a:schemeClr val="bg1"/>
                </a:solidFill>
                <a:latin typeface="Monotype Corsiva" pitchFamily="66" charset="0"/>
              </a:rPr>
              <a:t>SR sa oddávna členilo na menšie územné </a:t>
            </a:r>
            <a:r>
              <a:rPr lang="sk-SK" sz="3600" dirty="0" smtClean="0">
                <a:solidFill>
                  <a:schemeClr val="bg1"/>
                </a:solidFill>
                <a:latin typeface="Monotype Corsiva" pitchFamily="66" charset="0"/>
              </a:rPr>
              <a:t>celky</a:t>
            </a:r>
          </a:p>
          <a:p>
            <a:pPr marL="0" indent="0">
              <a:buNone/>
            </a:pPr>
            <a:r>
              <a:rPr lang="sk-SK" sz="3600" dirty="0" smtClean="0">
                <a:solidFill>
                  <a:schemeClr val="bg1"/>
                </a:solidFill>
                <a:latin typeface="Monotype Corsiva" pitchFamily="66" charset="0"/>
              </a:rPr>
              <a:t> </a:t>
            </a:r>
            <a:r>
              <a:rPr lang="sk-SK" sz="3600" dirty="0" smtClean="0">
                <a:solidFill>
                  <a:schemeClr val="bg1"/>
                </a:solidFill>
                <a:latin typeface="Calibri"/>
              </a:rPr>
              <a:t>→ </a:t>
            </a:r>
            <a:r>
              <a:rPr lang="sk-SK" sz="3600" dirty="0">
                <a:solidFill>
                  <a:srgbClr val="FFFF00"/>
                </a:solidFill>
                <a:latin typeface="Monotype Corsiva" pitchFamily="66" charset="0"/>
              </a:rPr>
              <a:t>vyčlenené na základe povrchových </a:t>
            </a:r>
            <a:r>
              <a:rPr lang="sk-SK" sz="3600" dirty="0" smtClean="0">
                <a:solidFill>
                  <a:srgbClr val="FFFF00"/>
                </a:solidFill>
                <a:latin typeface="Monotype Corsiva" pitchFamily="66" charset="0"/>
              </a:rPr>
              <a:t>celkov</a:t>
            </a:r>
            <a:r>
              <a:rPr lang="sk-SK" sz="3600" dirty="0">
                <a:solidFill>
                  <a:srgbClr val="FFFF00"/>
                </a:solidFill>
                <a:latin typeface="Monotype Corsiva" pitchFamily="66" charset="0"/>
              </a:rPr>
              <a:t> </a:t>
            </a:r>
          </a:p>
          <a:p>
            <a:pPr marL="0" indent="0">
              <a:buNone/>
            </a:pPr>
            <a:r>
              <a:rPr lang="sk-SK" sz="3600" dirty="0" smtClean="0">
                <a:solidFill>
                  <a:srgbClr val="FFFF00"/>
                </a:solidFill>
                <a:latin typeface="Monotype Corsiva" pitchFamily="66" charset="0"/>
              </a:rPr>
              <a:t>( </a:t>
            </a:r>
            <a:r>
              <a:rPr lang="sk-SK" sz="3600" dirty="0">
                <a:solidFill>
                  <a:srgbClr val="FFC000"/>
                </a:solidFill>
                <a:latin typeface="Monotype Corsiva" pitchFamily="66" charset="0"/>
              </a:rPr>
              <a:t>kotliny, doliny, pohoria</a:t>
            </a:r>
            <a:r>
              <a:rPr lang="sk-SK" sz="3600" dirty="0" smtClean="0">
                <a:solidFill>
                  <a:srgbClr val="FFFF00"/>
                </a:solidFill>
                <a:latin typeface="Monotype Corsiva" pitchFamily="66" charset="0"/>
              </a:rPr>
              <a:t>)</a:t>
            </a:r>
          </a:p>
          <a:p>
            <a:pPr marL="0" indent="0">
              <a:buNone/>
            </a:pPr>
            <a:endParaRPr lang="sk-SK" sz="3600" dirty="0" smtClean="0">
              <a:solidFill>
                <a:schemeClr val="bg1"/>
              </a:solidFill>
              <a:latin typeface="Monotype Corsiva" pitchFamily="66" charset="0"/>
            </a:endParaRPr>
          </a:p>
          <a:p>
            <a:pPr marL="0" indent="0">
              <a:buNone/>
            </a:pPr>
            <a:r>
              <a:rPr lang="sk-SK" sz="3600" dirty="0" smtClean="0">
                <a:solidFill>
                  <a:schemeClr val="bg1"/>
                </a:solidFill>
                <a:latin typeface="Monotype Corsiva" pitchFamily="66" charset="0"/>
              </a:rPr>
              <a:t>► tieto </a:t>
            </a:r>
            <a:r>
              <a:rPr lang="sk-SK" sz="3600" dirty="0">
                <a:solidFill>
                  <a:schemeClr val="bg1"/>
                </a:solidFill>
                <a:latin typeface="Monotype Corsiva" pitchFamily="66" charset="0"/>
              </a:rPr>
              <a:t>územné celky mali spoločné </a:t>
            </a:r>
            <a:r>
              <a:rPr lang="sk-SK" sz="3600" dirty="0">
                <a:solidFill>
                  <a:srgbClr val="FFFF00"/>
                </a:solidFill>
                <a:latin typeface="Monotype Corsiva" pitchFamily="66" charset="0"/>
              </a:rPr>
              <a:t>tradície, históriu, odev</a:t>
            </a:r>
            <a:r>
              <a:rPr lang="sk-SK" sz="3600" dirty="0">
                <a:solidFill>
                  <a:schemeClr val="bg1"/>
                </a:solidFill>
                <a:latin typeface="Monotype Corsiva" pitchFamily="66" charset="0"/>
              </a:rPr>
              <a:t>...</a:t>
            </a:r>
            <a:r>
              <a:rPr lang="sk-SK" sz="3600" dirty="0"/>
              <a:t/>
            </a:r>
            <a:br>
              <a:rPr lang="sk-SK" sz="3600" dirty="0"/>
            </a:br>
            <a:r>
              <a:rPr lang="sk-SK" dirty="0"/>
              <a:t/>
            </a:r>
            <a:br>
              <a:rPr lang="sk-SK" dirty="0"/>
            </a:br>
            <a:r>
              <a:rPr lang="sk-SK" dirty="0"/>
              <a:t/>
            </a:r>
            <a:br>
              <a:rPr lang="sk-SK" dirty="0"/>
            </a:br>
            <a:r>
              <a:rPr lang="sk-SK" dirty="0"/>
              <a:t/>
            </a:r>
            <a:br>
              <a:rPr lang="sk-SK" dirty="0"/>
            </a:br>
            <a:endParaRPr lang="sk-SK" dirty="0"/>
          </a:p>
        </p:txBody>
      </p:sp>
      <p:pic>
        <p:nvPicPr>
          <p:cNvPr id="3076" name="Picture 4" descr="http://img.aktuality.sk/stories/NAJNOVSIE_FOTKY/ILUSTRACNE/SVIATKY/article/vianoce_tradicie_folklor_zdiar_09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204864"/>
            <a:ext cx="2990093" cy="44188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pocomtuziazeny.sk/wp-content/uploads/2013/03/de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31825"/>
            <a:ext cx="3096344" cy="2323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84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sk-SK" dirty="0">
                <a:solidFill>
                  <a:srgbClr val="FFFF00"/>
                </a:solidFill>
                <a:latin typeface="Monotype Corsiva" pitchFamily="66" charset="0"/>
              </a:rPr>
              <a:t>Pamiatky regiónov uchovávajú:</a:t>
            </a:r>
            <a:endParaRPr lang="sk-SK" dirty="0"/>
          </a:p>
        </p:txBody>
      </p:sp>
      <p:sp>
        <p:nvSpPr>
          <p:cNvPr id="3" name="Zástupný symbol obsahu 2"/>
          <p:cNvSpPr>
            <a:spLocks noGrp="1"/>
          </p:cNvSpPr>
          <p:nvPr>
            <p:ph idx="1"/>
          </p:nvPr>
        </p:nvSpPr>
        <p:spPr/>
        <p:txBody>
          <a:bodyPr/>
          <a:lstStyle/>
          <a:p>
            <a:pPr marL="0" indent="0">
              <a:buNone/>
            </a:pPr>
            <a:r>
              <a:rPr lang="sk-SK" dirty="0" smtClean="0">
                <a:solidFill>
                  <a:srgbClr val="92D050"/>
                </a:solidFill>
                <a:latin typeface="Monotype Corsiva" pitchFamily="66" charset="0"/>
              </a:rPr>
              <a:t>C) </a:t>
            </a:r>
            <a:r>
              <a:rPr lang="sk-SK" b="1" dirty="0">
                <a:solidFill>
                  <a:srgbClr val="92D050"/>
                </a:solidFill>
                <a:latin typeface="Monotype Corsiva" pitchFamily="66" charset="0"/>
              </a:rPr>
              <a:t>SKANZENY</a:t>
            </a:r>
            <a:r>
              <a:rPr lang="sk-SK" dirty="0">
                <a:solidFill>
                  <a:srgbClr val="92D050"/>
                </a:solidFill>
                <a:latin typeface="Monotype Corsiva" pitchFamily="66" charset="0"/>
              </a:rPr>
              <a:t> = múzeá v prírode </a:t>
            </a:r>
            <a:endParaRPr lang="sk-SK" dirty="0" smtClean="0">
              <a:solidFill>
                <a:srgbClr val="92D050"/>
              </a:solidFill>
              <a:latin typeface="Monotype Corsiva" pitchFamily="66" charset="0"/>
            </a:endParaRPr>
          </a:p>
          <a:p>
            <a:pPr marL="0" indent="0">
              <a:buNone/>
            </a:pPr>
            <a:r>
              <a:rPr lang="sk-SK" dirty="0" smtClean="0">
                <a:solidFill>
                  <a:schemeClr val="bg1"/>
                </a:solidFill>
                <a:latin typeface="Monotype Corsiva" pitchFamily="66" charset="0"/>
              </a:rPr>
              <a:t>Pribylina</a:t>
            </a:r>
            <a:r>
              <a:rPr lang="sk-SK" dirty="0">
                <a:solidFill>
                  <a:schemeClr val="bg1"/>
                </a:solidFill>
                <a:latin typeface="Monotype Corsiva" pitchFamily="66" charset="0"/>
              </a:rPr>
              <a:t>, Zuberec, </a:t>
            </a:r>
            <a:r>
              <a:rPr lang="sk-SK" dirty="0" err="1">
                <a:solidFill>
                  <a:schemeClr val="bg1"/>
                </a:solidFill>
                <a:latin typeface="Monotype Corsiva" pitchFamily="66" charset="0"/>
              </a:rPr>
              <a:t>Vychylovka</a:t>
            </a:r>
            <a:r>
              <a:rPr lang="sk-SK" dirty="0">
                <a:solidFill>
                  <a:schemeClr val="bg1"/>
                </a:solidFill>
                <a:latin typeface="Monotype Corsiva" pitchFamily="66" charset="0"/>
              </a:rPr>
              <a:t>, Humenné, Martin</a:t>
            </a:r>
            <a:r>
              <a:rPr lang="sk-SK" dirty="0"/>
              <a:t/>
            </a:r>
            <a:br>
              <a:rPr lang="sk-SK" dirty="0"/>
            </a:br>
            <a:r>
              <a:rPr lang="sk-SK" dirty="0"/>
              <a:t/>
            </a:r>
            <a:br>
              <a:rPr lang="sk-SK" dirty="0"/>
            </a:br>
            <a:endParaRPr lang="sk-SK" dirty="0"/>
          </a:p>
        </p:txBody>
      </p:sp>
      <p:pic>
        <p:nvPicPr>
          <p:cNvPr id="7170" name="Picture 2" descr="http://www.najvtatrach.sk/atrakcie/skanzen_pribylina/foto/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319" y="3140968"/>
            <a:ext cx="4195666" cy="288032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Rovná spojovacia šípka 4"/>
          <p:cNvCxnSpPr/>
          <p:nvPr/>
        </p:nvCxnSpPr>
        <p:spPr>
          <a:xfrm>
            <a:off x="827584" y="2708920"/>
            <a:ext cx="648072" cy="57606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72" name="Picture 4" descr="http://www.spoznaj.eu/album/zuberec/medium/0008.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646"/>
          <a:stretch/>
        </p:blipFill>
        <p:spPr bwMode="auto">
          <a:xfrm>
            <a:off x="4572000" y="3140968"/>
            <a:ext cx="4366556" cy="288032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Rovná spojovacia šípka 7"/>
          <p:cNvCxnSpPr/>
          <p:nvPr/>
        </p:nvCxnSpPr>
        <p:spPr>
          <a:xfrm>
            <a:off x="2987824" y="2708920"/>
            <a:ext cx="2160240" cy="57606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5584962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sk-SK" b="1" dirty="0">
                <a:solidFill>
                  <a:srgbClr val="92D050"/>
                </a:solidFill>
                <a:latin typeface="Monotype Corsiva" pitchFamily="66" charset="0"/>
              </a:rPr>
              <a:t>SKANZENY</a:t>
            </a:r>
            <a:r>
              <a:rPr lang="sk-SK" dirty="0">
                <a:solidFill>
                  <a:srgbClr val="92D050"/>
                </a:solidFill>
                <a:latin typeface="Monotype Corsiva" pitchFamily="66" charset="0"/>
              </a:rPr>
              <a:t> </a:t>
            </a:r>
            <a:endParaRPr lang="sk-SK" dirty="0"/>
          </a:p>
        </p:txBody>
      </p:sp>
      <p:pic>
        <p:nvPicPr>
          <p:cNvPr id="8194" name="Picture 2" descr="https://storage.googleapis.com/geolocationws_gm/002/485/875-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12775"/>
            <a:ext cx="5205270" cy="3903953"/>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395535" y="1399254"/>
            <a:ext cx="4362092" cy="1107996"/>
          </a:xfrm>
          <a:prstGeom prst="rect">
            <a:avLst/>
          </a:prstGeom>
          <a:noFill/>
        </p:spPr>
        <p:txBody>
          <a:bodyPr wrap="none" rtlCol="0">
            <a:spAutoFit/>
          </a:bodyPr>
          <a:lstStyle/>
          <a:p>
            <a:r>
              <a:rPr lang="sk-SK" sz="2400" b="1" dirty="0" smtClean="0">
                <a:solidFill>
                  <a:srgbClr val="FFFF00"/>
                </a:solidFill>
                <a:latin typeface="Monotype Corsiva" pitchFamily="66" charset="0"/>
              </a:rPr>
              <a:t>Skanzen </a:t>
            </a:r>
            <a:r>
              <a:rPr lang="sk-SK" sz="2400" b="1" dirty="0">
                <a:solidFill>
                  <a:srgbClr val="FFFF00"/>
                </a:solidFill>
                <a:latin typeface="Monotype Corsiva" pitchFamily="66" charset="0"/>
              </a:rPr>
              <a:t>kysuckej dediny </a:t>
            </a:r>
            <a:r>
              <a:rPr lang="sk-SK" sz="2400" b="1" dirty="0" err="1">
                <a:solidFill>
                  <a:srgbClr val="FFFF00"/>
                </a:solidFill>
                <a:latin typeface="Monotype Corsiva" pitchFamily="66" charset="0"/>
              </a:rPr>
              <a:t>Vychylovka</a:t>
            </a:r>
            <a:r>
              <a:rPr lang="sk-SK" sz="2400" b="1" dirty="0">
                <a:solidFill>
                  <a:srgbClr val="FFFF00"/>
                </a:solidFill>
                <a:latin typeface="Monotype Corsiva" pitchFamily="66" charset="0"/>
              </a:rPr>
              <a:t>, </a:t>
            </a:r>
            <a:endParaRPr lang="sk-SK" sz="2400" b="1" dirty="0" smtClean="0">
              <a:solidFill>
                <a:srgbClr val="FFFF00"/>
              </a:solidFill>
              <a:latin typeface="Monotype Corsiva" pitchFamily="66" charset="0"/>
            </a:endParaRPr>
          </a:p>
          <a:p>
            <a:r>
              <a:rPr lang="sk-SK" sz="2400" b="1" dirty="0" smtClean="0">
                <a:solidFill>
                  <a:srgbClr val="FFFF00"/>
                </a:solidFill>
                <a:latin typeface="Monotype Corsiva" pitchFamily="66" charset="0"/>
              </a:rPr>
              <a:t>Kysuce</a:t>
            </a:r>
            <a:endParaRPr lang="sk-SK" sz="2400" b="1" dirty="0">
              <a:solidFill>
                <a:srgbClr val="FFFF00"/>
              </a:solidFill>
              <a:latin typeface="Monotype Corsiva" pitchFamily="66" charset="0"/>
            </a:endParaRPr>
          </a:p>
          <a:p>
            <a:endParaRPr lang="sk-SK" dirty="0"/>
          </a:p>
        </p:txBody>
      </p:sp>
      <p:pic>
        <p:nvPicPr>
          <p:cNvPr id="8196" name="Picture 4" descr="Rekordná návštevnosť v Skanzene Vychylov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532903"/>
            <a:ext cx="3879371" cy="2909528"/>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p:cNvSpPr txBox="1"/>
          <p:nvPr/>
        </p:nvSpPr>
        <p:spPr>
          <a:xfrm>
            <a:off x="179512" y="5425819"/>
            <a:ext cx="8748464"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sk-SK" sz="2400" dirty="0"/>
              <a:t>Túto sezónu </a:t>
            </a:r>
            <a:r>
              <a:rPr lang="sk-SK" sz="2400" dirty="0" smtClean="0"/>
              <a:t>(2013) navštívilo </a:t>
            </a:r>
            <a:r>
              <a:rPr lang="sk-SK" sz="2400" dirty="0"/>
              <a:t>expozíciu </a:t>
            </a:r>
            <a:r>
              <a:rPr lang="sk-SK" sz="2400" b="1" dirty="0"/>
              <a:t>Skanzen 34 </a:t>
            </a:r>
            <a:r>
              <a:rPr lang="sk-SK" sz="2400" b="1" dirty="0" smtClean="0"/>
              <a:t>920 návštevníkov</a:t>
            </a:r>
            <a:r>
              <a:rPr lang="sk-SK" sz="2400" dirty="0"/>
              <a:t> a na </a:t>
            </a:r>
            <a:r>
              <a:rPr lang="sk-SK" sz="2400" b="1" dirty="0"/>
              <a:t>Historickej lesnej úvraťovej železnici sa odviezlo 52 706  cestujúcich</a:t>
            </a:r>
            <a:r>
              <a:rPr lang="sk-SK" sz="2400" dirty="0"/>
              <a:t>, spolu je to  </a:t>
            </a:r>
            <a:r>
              <a:rPr lang="sk-SK" sz="2400" b="1" dirty="0"/>
              <a:t>87 522 návštevníkov. </a:t>
            </a:r>
            <a:endParaRPr lang="sk-SK" sz="2400" dirty="0"/>
          </a:p>
        </p:txBody>
      </p:sp>
      <p:pic>
        <p:nvPicPr>
          <p:cNvPr id="8198" name="Picture 6" descr="http://www.detiziliny.sk/ImgHandler.ashx?id=Pictures~Picture~Ext~2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3749" y="3036468"/>
            <a:ext cx="3075654" cy="2306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6836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836" y="84139"/>
            <a:ext cx="8229600" cy="1143000"/>
          </a:xfrm>
        </p:spPr>
        <p:txBody>
          <a:bodyPr/>
          <a:lstStyle/>
          <a:p>
            <a:pPr algn="l"/>
            <a:r>
              <a:rPr lang="sk-SK" b="1" dirty="0">
                <a:solidFill>
                  <a:srgbClr val="92D050"/>
                </a:solidFill>
                <a:latin typeface="Monotype Corsiva" pitchFamily="66" charset="0"/>
              </a:rPr>
              <a:t>SKANZENY</a:t>
            </a:r>
            <a:r>
              <a:rPr lang="sk-SK" dirty="0">
                <a:solidFill>
                  <a:srgbClr val="92D050"/>
                </a:solidFill>
                <a:latin typeface="Monotype Corsiva" pitchFamily="66" charset="0"/>
              </a:rPr>
              <a:t> </a:t>
            </a:r>
            <a:endParaRPr lang="sk-SK" dirty="0"/>
          </a:p>
        </p:txBody>
      </p:sp>
      <p:pic>
        <p:nvPicPr>
          <p:cNvPr id="9218" name="Picture 2" descr="http://www.spoznaj.eu/album/humenne-skanzen/medium/0001.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433"/>
          <a:stretch/>
        </p:blipFill>
        <p:spPr bwMode="auto">
          <a:xfrm>
            <a:off x="179512" y="1124744"/>
            <a:ext cx="5003109" cy="3014192"/>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326711" y="1273263"/>
            <a:ext cx="1217000" cy="461665"/>
          </a:xfrm>
          <a:prstGeom prst="rect">
            <a:avLst/>
          </a:prstGeom>
          <a:noFill/>
        </p:spPr>
        <p:txBody>
          <a:bodyPr wrap="none" rtlCol="0">
            <a:spAutoFit/>
          </a:bodyPr>
          <a:lstStyle/>
          <a:p>
            <a:r>
              <a:rPr lang="sk-SK" sz="2400" b="1" dirty="0" smtClean="0">
                <a:latin typeface="Monotype Corsiva" pitchFamily="66" charset="0"/>
              </a:rPr>
              <a:t>Humenné</a:t>
            </a:r>
            <a:endParaRPr lang="sk-SK" sz="2400" b="1" dirty="0">
              <a:latin typeface="Monotype Corsiva" pitchFamily="66" charset="0"/>
            </a:endParaRPr>
          </a:p>
        </p:txBody>
      </p:sp>
      <p:pic>
        <p:nvPicPr>
          <p:cNvPr id="9220" name="Picture 4" descr="http://www.spoznaj.eu/album/msd-martin/medium/0001.jpg"/>
          <p:cNvPicPr>
            <a:picLocks noChangeAspect="1" noChangeArrowheads="1"/>
          </p:cNvPicPr>
          <p:nvPr/>
        </p:nvPicPr>
        <p:blipFill rotWithShape="1">
          <a:blip r:embed="rId5">
            <a:extLst>
              <a:ext uri="{28A0092B-C50C-407E-A947-70E740481C1C}">
                <a14:useLocalDpi xmlns:a14="http://schemas.microsoft.com/office/drawing/2010/main" val="0"/>
              </a:ext>
            </a:extLst>
          </a:blip>
          <a:srcRect b="6375"/>
          <a:stretch/>
        </p:blipFill>
        <p:spPr bwMode="auto">
          <a:xfrm>
            <a:off x="4211960" y="3212976"/>
            <a:ext cx="4698968" cy="329954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ww.spoznaj.eu/album/msd-martin/medium/0002.jpg"/>
          <p:cNvPicPr>
            <a:picLocks noChangeAspect="1" noChangeArrowheads="1"/>
          </p:cNvPicPr>
          <p:nvPr/>
        </p:nvPicPr>
        <p:blipFill rotWithShape="1">
          <a:blip r:embed="rId6">
            <a:extLst>
              <a:ext uri="{28A0092B-C50C-407E-A947-70E740481C1C}">
                <a14:useLocalDpi xmlns:a14="http://schemas.microsoft.com/office/drawing/2010/main" val="0"/>
              </a:ext>
            </a:extLst>
          </a:blip>
          <a:srcRect b="10756"/>
          <a:stretch/>
        </p:blipFill>
        <p:spPr bwMode="auto">
          <a:xfrm>
            <a:off x="683568" y="4589688"/>
            <a:ext cx="3238929" cy="192283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Rovná spojovacia šípka 5"/>
          <p:cNvCxnSpPr/>
          <p:nvPr/>
        </p:nvCxnSpPr>
        <p:spPr>
          <a:xfrm>
            <a:off x="3779912" y="6165304"/>
            <a:ext cx="720080"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7" name="BlokTextu 6"/>
          <p:cNvSpPr txBox="1"/>
          <p:nvPr/>
        </p:nvSpPr>
        <p:spPr>
          <a:xfrm>
            <a:off x="7164288" y="3245307"/>
            <a:ext cx="1662635" cy="461665"/>
          </a:xfrm>
          <a:prstGeom prst="rect">
            <a:avLst/>
          </a:prstGeom>
          <a:noFill/>
        </p:spPr>
        <p:txBody>
          <a:bodyPr wrap="none" rtlCol="0">
            <a:spAutoFit/>
          </a:bodyPr>
          <a:lstStyle/>
          <a:p>
            <a:r>
              <a:rPr lang="sk-SK" sz="2400" b="1" dirty="0" smtClean="0">
                <a:solidFill>
                  <a:srgbClr val="FFFF00"/>
                </a:solidFill>
                <a:latin typeface="Monotype Corsiva" pitchFamily="66" charset="0"/>
              </a:rPr>
              <a:t>MSD Martin</a:t>
            </a:r>
            <a:endParaRPr lang="sk-SK" sz="2400" b="1" dirty="0">
              <a:solidFill>
                <a:srgbClr val="FFFF00"/>
              </a:solidFill>
              <a:latin typeface="Monotype Corsiva" pitchFamily="66" charset="0"/>
            </a:endParaRPr>
          </a:p>
        </p:txBody>
      </p:sp>
      <p:pic>
        <p:nvPicPr>
          <p:cNvPr id="9224" name="Picture 8" descr="humenné skanzen"/>
          <p:cNvPicPr>
            <a:picLocks noChangeAspect="1" noChangeArrowheads="1"/>
          </p:cNvPicPr>
          <p:nvPr/>
        </p:nvPicPr>
        <p:blipFill rotWithShape="1">
          <a:blip r:embed="rId7">
            <a:extLst>
              <a:ext uri="{28A0092B-C50C-407E-A947-70E740481C1C}">
                <a14:useLocalDpi xmlns:a14="http://schemas.microsoft.com/office/drawing/2010/main" val="0"/>
              </a:ext>
            </a:extLst>
          </a:blip>
          <a:srcRect l="-2929" r="2929" b="10218"/>
          <a:stretch/>
        </p:blipFill>
        <p:spPr bwMode="auto">
          <a:xfrm>
            <a:off x="4788024" y="304695"/>
            <a:ext cx="3896460" cy="232714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ovná spojovacia šípka 8"/>
          <p:cNvCxnSpPr/>
          <p:nvPr/>
        </p:nvCxnSpPr>
        <p:spPr>
          <a:xfrm flipH="1">
            <a:off x="4499992" y="2177601"/>
            <a:ext cx="538613" cy="43204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0943425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l"/>
            <a:r>
              <a:rPr lang="sk-SK" dirty="0">
                <a:solidFill>
                  <a:srgbClr val="FFFF00"/>
                </a:solidFill>
                <a:latin typeface="Monotype Corsiva" pitchFamily="66" charset="0"/>
              </a:rPr>
              <a:t>Pamiatky regiónov uchovávajú:</a:t>
            </a:r>
            <a:endParaRPr lang="sk-SK" dirty="0"/>
          </a:p>
        </p:txBody>
      </p:sp>
      <p:sp>
        <p:nvSpPr>
          <p:cNvPr id="3" name="Zástupný symbol obsahu 2"/>
          <p:cNvSpPr>
            <a:spLocks noGrp="1"/>
          </p:cNvSpPr>
          <p:nvPr>
            <p:ph idx="1"/>
          </p:nvPr>
        </p:nvSpPr>
        <p:spPr/>
        <p:txBody>
          <a:bodyPr/>
          <a:lstStyle/>
          <a:p>
            <a:pPr marL="0" indent="0">
              <a:buNone/>
            </a:pPr>
            <a:r>
              <a:rPr lang="sk-SK" dirty="0" smtClean="0">
                <a:solidFill>
                  <a:srgbClr val="92D050"/>
                </a:solidFill>
                <a:latin typeface="Monotype Corsiva" pitchFamily="66" charset="0"/>
              </a:rPr>
              <a:t>D) Folklórne slávnosti - </a:t>
            </a:r>
            <a:r>
              <a:rPr lang="sk-SK" dirty="0" smtClean="0">
                <a:solidFill>
                  <a:schemeClr val="bg1"/>
                </a:solidFill>
                <a:latin typeface="Monotype Corsiva" pitchFamily="66" charset="0"/>
              </a:rPr>
              <a:t>zachovávajú </a:t>
            </a:r>
            <a:r>
              <a:rPr lang="sk-SK" dirty="0">
                <a:solidFill>
                  <a:schemeClr val="bg1"/>
                </a:solidFill>
                <a:latin typeface="Monotype Corsiva" pitchFamily="66" charset="0"/>
              </a:rPr>
              <a:t>zvyky , tance, tradície</a:t>
            </a:r>
            <a:r>
              <a:rPr lang="sk-SK" dirty="0"/>
              <a:t/>
            </a:r>
            <a:br>
              <a:rPr lang="sk-SK" dirty="0"/>
            </a:br>
            <a:r>
              <a:rPr lang="sk-SK" dirty="0"/>
              <a:t/>
            </a:r>
            <a:br>
              <a:rPr lang="sk-SK" dirty="0"/>
            </a:br>
            <a:endParaRPr lang="sk-SK" dirty="0">
              <a:solidFill>
                <a:srgbClr val="92D050"/>
              </a:solidFill>
              <a:latin typeface="Monotype Corsiva" pitchFamily="66" charset="0"/>
            </a:endParaRPr>
          </a:p>
        </p:txBody>
      </p:sp>
      <p:pic>
        <p:nvPicPr>
          <p:cNvPr id="10242" name="Picture 2" descr="Folklórne slávnosti - Det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907" y="2785658"/>
            <a:ext cx="8064896" cy="3767920"/>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7093051" y="2797909"/>
            <a:ext cx="870751" cy="461665"/>
          </a:xfrm>
          <a:prstGeom prst="rect">
            <a:avLst/>
          </a:prstGeom>
          <a:noFill/>
        </p:spPr>
        <p:txBody>
          <a:bodyPr wrap="none" rtlCol="0">
            <a:spAutoFit/>
          </a:bodyPr>
          <a:lstStyle/>
          <a:p>
            <a:r>
              <a:rPr lang="sk-SK" sz="2400" b="1" dirty="0" smtClean="0">
                <a:latin typeface="Monotype Corsiva" pitchFamily="66" charset="0"/>
              </a:rPr>
              <a:t>Detva</a:t>
            </a:r>
            <a:endParaRPr lang="sk-SK" sz="2400" b="1" dirty="0">
              <a:latin typeface="Monotype Corsiva" pitchFamily="66" charset="0"/>
            </a:endParaRPr>
          </a:p>
        </p:txBody>
      </p:sp>
    </p:spTree>
    <p:extLst>
      <p:ext uri="{BB962C8B-B14F-4D97-AF65-F5344CB8AC3E}">
        <p14:creationId xmlns:p14="http://schemas.microsoft.com/office/powerpoint/2010/main" val="1562789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9106" y="125760"/>
            <a:ext cx="8229600" cy="1143000"/>
          </a:xfrm>
        </p:spPr>
        <p:txBody>
          <a:bodyPr>
            <a:normAutofit/>
          </a:bodyPr>
          <a:lstStyle/>
          <a:p>
            <a:pPr algn="l"/>
            <a:r>
              <a:rPr lang="sk-SK" sz="4000" dirty="0">
                <a:solidFill>
                  <a:srgbClr val="92D050"/>
                </a:solidFill>
                <a:latin typeface="Monotype Corsiva" pitchFamily="66" charset="0"/>
              </a:rPr>
              <a:t>Folklórne slávnosti</a:t>
            </a:r>
            <a:endParaRPr lang="sk-SK" sz="4000" dirty="0"/>
          </a:p>
        </p:txBody>
      </p:sp>
      <p:pic>
        <p:nvPicPr>
          <p:cNvPr id="11266" name="Picture 2" descr="Východná folklórne slávnos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68760"/>
            <a:ext cx="5052237" cy="354188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Východná folklórne slávnos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1715" y="317090"/>
            <a:ext cx="3697021" cy="544522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www.festivaly.sk/f/3357/43-abovske-folklorne-slavnosti-eurofolk-2011-rozhanov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4149080"/>
            <a:ext cx="3870445" cy="2515790"/>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7751328" y="317090"/>
            <a:ext cx="1276311" cy="461665"/>
          </a:xfrm>
          <a:prstGeom prst="rect">
            <a:avLst/>
          </a:prstGeom>
          <a:noFill/>
        </p:spPr>
        <p:txBody>
          <a:bodyPr wrap="none" rtlCol="0">
            <a:spAutoFit/>
          </a:bodyPr>
          <a:lstStyle/>
          <a:p>
            <a:r>
              <a:rPr lang="sk-SK" sz="2400" b="1" dirty="0" smtClean="0">
                <a:solidFill>
                  <a:srgbClr val="002060"/>
                </a:solidFill>
                <a:latin typeface="Monotype Corsiva" pitchFamily="66" charset="0"/>
              </a:rPr>
              <a:t>Východná</a:t>
            </a:r>
            <a:endParaRPr lang="sk-SK" sz="2400" b="1" dirty="0">
              <a:solidFill>
                <a:srgbClr val="002060"/>
              </a:solidFill>
              <a:latin typeface="Monotype Corsiva" pitchFamily="66" charset="0"/>
            </a:endParaRPr>
          </a:p>
        </p:txBody>
      </p:sp>
      <p:sp>
        <p:nvSpPr>
          <p:cNvPr id="5" name="BlokTextu 4"/>
          <p:cNvSpPr txBox="1"/>
          <p:nvPr/>
        </p:nvSpPr>
        <p:spPr>
          <a:xfrm>
            <a:off x="179512" y="6203205"/>
            <a:ext cx="3169457"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sk-SK" sz="2400" b="1" dirty="0" smtClean="0">
                <a:solidFill>
                  <a:srgbClr val="C00000"/>
                </a:solidFill>
                <a:latin typeface="Monotype Corsiva" pitchFamily="66" charset="0"/>
              </a:rPr>
              <a:t>Abovské folklórne slávnosti</a:t>
            </a:r>
            <a:endParaRPr lang="sk-SK" sz="2400" b="1" dirty="0">
              <a:solidFill>
                <a:srgbClr val="C00000"/>
              </a:solidFill>
              <a:latin typeface="Monotype Corsiva" pitchFamily="66" charset="0"/>
            </a:endParaRPr>
          </a:p>
        </p:txBody>
      </p:sp>
      <p:sp>
        <p:nvSpPr>
          <p:cNvPr id="9" name="BlokTextu 8"/>
          <p:cNvSpPr txBox="1"/>
          <p:nvPr/>
        </p:nvSpPr>
        <p:spPr>
          <a:xfrm>
            <a:off x="3955438" y="1268760"/>
            <a:ext cx="1276311" cy="461665"/>
          </a:xfrm>
          <a:prstGeom prst="rect">
            <a:avLst/>
          </a:prstGeom>
          <a:noFill/>
        </p:spPr>
        <p:txBody>
          <a:bodyPr wrap="none" rtlCol="0">
            <a:spAutoFit/>
          </a:bodyPr>
          <a:lstStyle/>
          <a:p>
            <a:r>
              <a:rPr lang="sk-SK" sz="2400" b="1" dirty="0" smtClean="0">
                <a:solidFill>
                  <a:srgbClr val="002060"/>
                </a:solidFill>
                <a:latin typeface="Monotype Corsiva" pitchFamily="66" charset="0"/>
              </a:rPr>
              <a:t>Východná</a:t>
            </a:r>
            <a:endParaRPr lang="sk-SK" sz="2400" b="1" dirty="0">
              <a:solidFill>
                <a:srgbClr val="002060"/>
              </a:solidFill>
              <a:latin typeface="Monotype Corsiva" pitchFamily="66" charset="0"/>
            </a:endParaRPr>
          </a:p>
        </p:txBody>
      </p:sp>
    </p:spTree>
    <p:extLst>
      <p:ext uri="{BB962C8B-B14F-4D97-AF65-F5344CB8AC3E}">
        <p14:creationId xmlns:p14="http://schemas.microsoft.com/office/powerpoint/2010/main" val="31465513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1143000"/>
          </a:xfrm>
        </p:spPr>
        <p:txBody>
          <a:bodyPr/>
          <a:lstStyle/>
          <a:p>
            <a:r>
              <a:rPr lang="sk-SK" dirty="0" smtClean="0">
                <a:solidFill>
                  <a:srgbClr val="92D050"/>
                </a:solidFill>
                <a:latin typeface="Monotype Corsiva" pitchFamily="66" charset="0"/>
              </a:rPr>
              <a:t>A teraz si zopakujeme nové učivo!</a:t>
            </a:r>
            <a:endParaRPr lang="sk-SK" dirty="0">
              <a:solidFill>
                <a:srgbClr val="92D050"/>
              </a:solidFill>
              <a:latin typeface="Monotype Corsiva" pitchFamily="66" charset="0"/>
            </a:endParaRPr>
          </a:p>
        </p:txBody>
      </p:sp>
      <p:sp>
        <p:nvSpPr>
          <p:cNvPr id="3" name="Zástupný symbol obsahu 2"/>
          <p:cNvSpPr>
            <a:spLocks noGrp="1"/>
          </p:cNvSpPr>
          <p:nvPr>
            <p:ph idx="1"/>
          </p:nvPr>
        </p:nvSpPr>
        <p:spPr>
          <a:xfrm>
            <a:off x="467544" y="1124744"/>
            <a:ext cx="8229600" cy="5256584"/>
          </a:xfrm>
        </p:spPr>
        <p:txBody>
          <a:bodyPr>
            <a:normAutofit lnSpcReduction="10000"/>
          </a:bodyPr>
          <a:lstStyle/>
          <a:p>
            <a:pPr marL="0" indent="0">
              <a:buNone/>
            </a:pPr>
            <a:r>
              <a:rPr lang="sk-SK" sz="3000" dirty="0" smtClean="0">
                <a:solidFill>
                  <a:srgbClr val="FFFF00"/>
                </a:solidFill>
                <a:latin typeface="Monotype Corsiva"/>
              </a:rPr>
              <a:t>► Aké územné celky sa striedali v priebehu histórie na našom území?</a:t>
            </a:r>
          </a:p>
          <a:p>
            <a:pPr marL="0" indent="0">
              <a:buNone/>
            </a:pPr>
            <a:r>
              <a:rPr lang="sk-SK" sz="3000" b="1" dirty="0">
                <a:solidFill>
                  <a:schemeClr val="bg1"/>
                </a:solidFill>
                <a:latin typeface="Monotype Corsiva" pitchFamily="66" charset="0"/>
              </a:rPr>
              <a:t>župy, stolice, vojenské dištrikty , </a:t>
            </a:r>
            <a:r>
              <a:rPr lang="sk-SK" sz="3000" b="1" dirty="0" smtClean="0">
                <a:solidFill>
                  <a:schemeClr val="bg1"/>
                </a:solidFill>
                <a:latin typeface="Monotype Corsiva" pitchFamily="66" charset="0"/>
              </a:rPr>
              <a:t>komitáty</a:t>
            </a:r>
          </a:p>
          <a:p>
            <a:pPr marL="0" indent="0">
              <a:buNone/>
            </a:pPr>
            <a:r>
              <a:rPr lang="sk-SK" sz="3000" dirty="0">
                <a:solidFill>
                  <a:srgbClr val="FFFF00"/>
                </a:solidFill>
                <a:latin typeface="Monotype Corsiva"/>
              </a:rPr>
              <a:t>► </a:t>
            </a:r>
            <a:r>
              <a:rPr lang="sk-SK" sz="3000" dirty="0" smtClean="0">
                <a:solidFill>
                  <a:srgbClr val="FFFF00"/>
                </a:solidFill>
                <a:latin typeface="Monotype Corsiva"/>
              </a:rPr>
              <a:t>Na základe čoho sa vytvorili regióny?</a:t>
            </a:r>
          </a:p>
          <a:p>
            <a:pPr marL="0" indent="0">
              <a:buNone/>
            </a:pPr>
            <a:r>
              <a:rPr lang="sk-SK" sz="3000" dirty="0">
                <a:solidFill>
                  <a:schemeClr val="bg1"/>
                </a:solidFill>
                <a:latin typeface="Monotype Corsiva" pitchFamily="66" charset="0"/>
              </a:rPr>
              <a:t>podľa tradícií a spoločného odevu</a:t>
            </a:r>
            <a:endParaRPr lang="sk-SK" sz="3000" dirty="0" smtClean="0">
              <a:solidFill>
                <a:schemeClr val="bg1"/>
              </a:solidFill>
              <a:latin typeface="Monotype Corsiva"/>
            </a:endParaRPr>
          </a:p>
          <a:p>
            <a:pPr marL="0" indent="0">
              <a:buNone/>
            </a:pPr>
            <a:r>
              <a:rPr lang="sk-SK" sz="3000" dirty="0" smtClean="0">
                <a:solidFill>
                  <a:srgbClr val="FFFF00"/>
                </a:solidFill>
                <a:latin typeface="Monotype Corsiva"/>
              </a:rPr>
              <a:t>► Ktoré regióny patria strednému Slovensku?</a:t>
            </a:r>
          </a:p>
          <a:p>
            <a:pPr marL="0" indent="0">
              <a:buNone/>
            </a:pPr>
            <a:r>
              <a:rPr lang="sk-SK" sz="3000" dirty="0">
                <a:solidFill>
                  <a:schemeClr val="bg1"/>
                </a:solidFill>
                <a:latin typeface="Monotype Corsiva" pitchFamily="66" charset="0"/>
              </a:rPr>
              <a:t>Turiec, </a:t>
            </a:r>
            <a:r>
              <a:rPr lang="sk-SK" sz="3000" dirty="0" err="1">
                <a:solidFill>
                  <a:schemeClr val="bg1"/>
                </a:solidFill>
                <a:latin typeface="Monotype Corsiva" pitchFamily="66" charset="0"/>
              </a:rPr>
              <a:t>Horehronie</a:t>
            </a:r>
            <a:r>
              <a:rPr lang="sk-SK" sz="3000" dirty="0">
                <a:solidFill>
                  <a:schemeClr val="bg1"/>
                </a:solidFill>
                <a:latin typeface="Monotype Corsiva" pitchFamily="66" charset="0"/>
              </a:rPr>
              <a:t>, Horná </a:t>
            </a:r>
            <a:r>
              <a:rPr lang="sk-SK" sz="3000" dirty="0" smtClean="0">
                <a:solidFill>
                  <a:schemeClr val="bg1"/>
                </a:solidFill>
                <a:latin typeface="Monotype Corsiva" pitchFamily="66" charset="0"/>
              </a:rPr>
              <a:t>Nitra</a:t>
            </a:r>
          </a:p>
          <a:p>
            <a:pPr marL="0" indent="0">
              <a:buNone/>
            </a:pPr>
            <a:r>
              <a:rPr lang="sk-SK" sz="3000" dirty="0" smtClean="0">
                <a:solidFill>
                  <a:srgbClr val="FFFF00"/>
                </a:solidFill>
                <a:latin typeface="Monotype Corsiva"/>
              </a:rPr>
              <a:t>► Z akých materiálov sa najčastejšie stavalo na našom území?</a:t>
            </a:r>
          </a:p>
          <a:p>
            <a:pPr marL="0" indent="0">
              <a:buNone/>
            </a:pPr>
            <a:r>
              <a:rPr lang="sk-SK" sz="3000" dirty="0" smtClean="0">
                <a:solidFill>
                  <a:schemeClr val="bg1"/>
                </a:solidFill>
                <a:latin typeface="Monotype Corsiva" pitchFamily="66" charset="0"/>
              </a:rPr>
              <a:t>nepálená hlina, drevo, kameň</a:t>
            </a:r>
            <a:endParaRPr lang="sk-SK" sz="3000" dirty="0">
              <a:solidFill>
                <a:schemeClr val="bg1"/>
              </a:solidFill>
              <a:latin typeface="Monotype Corsiva" pitchFamily="66" charset="0"/>
            </a:endParaRPr>
          </a:p>
          <a:p>
            <a:pPr marL="0" indent="0">
              <a:buNone/>
            </a:pPr>
            <a:endParaRPr lang="sk-SK" sz="2800" dirty="0">
              <a:solidFill>
                <a:srgbClr val="FFFF00"/>
              </a:solidFill>
            </a:endParaRPr>
          </a:p>
        </p:txBody>
      </p:sp>
    </p:spTree>
    <p:extLst>
      <p:ext uri="{BB962C8B-B14F-4D97-AF65-F5344CB8AC3E}">
        <p14:creationId xmlns:p14="http://schemas.microsoft.com/office/powerpoint/2010/main" val="190621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solidFill>
                  <a:srgbClr val="92D050"/>
                </a:solidFill>
                <a:latin typeface="Monotype Corsiva" pitchFamily="66" charset="0"/>
              </a:rPr>
              <a:t>Čo sa nachádza na obrázku?</a:t>
            </a:r>
            <a:endParaRPr lang="sk-SK" dirty="0"/>
          </a:p>
        </p:txBody>
      </p:sp>
      <p:pic>
        <p:nvPicPr>
          <p:cNvPr id="4" name="Picture 10" descr="http://www.zamky.sk/UserFiles/Image/pamiatky_title/budatin_12.jpg"/>
          <p:cNvPicPr>
            <a:picLocks noChangeAspect="1" noChangeArrowheads="1"/>
          </p:cNvPicPr>
          <p:nvPr/>
        </p:nvPicPr>
        <p:blipFill rotWithShape="1">
          <a:blip r:embed="rId2">
            <a:extLst>
              <a:ext uri="{28A0092B-C50C-407E-A947-70E740481C1C}">
                <a14:useLocalDpi xmlns:a14="http://schemas.microsoft.com/office/drawing/2010/main" val="0"/>
              </a:ext>
            </a:extLst>
          </a:blip>
          <a:srcRect r="12328"/>
          <a:stretch/>
        </p:blipFill>
        <p:spPr bwMode="auto">
          <a:xfrm>
            <a:off x="17688" y="1700808"/>
            <a:ext cx="2777763" cy="23762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files.slovenskepovestikdebolotambolo.webnode.sk/200000040-16701176a6/D_Vlkolinec_jpg.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407"/>
          <a:stretch/>
        </p:blipFill>
        <p:spPr bwMode="auto">
          <a:xfrm>
            <a:off x="2987824" y="1710557"/>
            <a:ext cx="3185714" cy="23839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3872" t="15351" r="32258" b="37697"/>
          <a:stretch/>
        </p:blipFill>
        <p:spPr bwMode="auto">
          <a:xfrm>
            <a:off x="6345750" y="1687204"/>
            <a:ext cx="2736304" cy="240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vojitá vlna 6"/>
          <p:cNvSpPr/>
          <p:nvPr/>
        </p:nvSpPr>
        <p:spPr>
          <a:xfrm>
            <a:off x="179511" y="4437112"/>
            <a:ext cx="2615939" cy="1296144"/>
          </a:xfrm>
          <a:prstGeom prst="doubleWav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k-SK" sz="2400" b="1" dirty="0" smtClean="0">
                <a:solidFill>
                  <a:schemeClr val="tx1"/>
                </a:solidFill>
              </a:rPr>
              <a:t>BUDATÍNSKY ZÁMOK</a:t>
            </a:r>
            <a:endParaRPr lang="sk-SK" sz="2400" b="1" dirty="0">
              <a:solidFill>
                <a:schemeClr val="tx1"/>
              </a:solidFill>
            </a:endParaRPr>
          </a:p>
        </p:txBody>
      </p:sp>
      <p:sp>
        <p:nvSpPr>
          <p:cNvPr id="8" name="Dvojitá vlna 7"/>
          <p:cNvSpPr/>
          <p:nvPr/>
        </p:nvSpPr>
        <p:spPr>
          <a:xfrm>
            <a:off x="3272711" y="4440195"/>
            <a:ext cx="2615939" cy="1296144"/>
          </a:xfrm>
          <a:prstGeom prst="doubleWav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k-SK" sz="2400" b="1" dirty="0" smtClean="0">
                <a:solidFill>
                  <a:schemeClr val="tx1"/>
                </a:solidFill>
              </a:rPr>
              <a:t>VLKOLÍNEC</a:t>
            </a:r>
            <a:endParaRPr lang="sk-SK" sz="2400" b="1" dirty="0">
              <a:solidFill>
                <a:schemeClr val="tx1"/>
              </a:solidFill>
            </a:endParaRPr>
          </a:p>
        </p:txBody>
      </p:sp>
      <p:sp>
        <p:nvSpPr>
          <p:cNvPr id="9" name="Dvojitá vlna 8"/>
          <p:cNvSpPr/>
          <p:nvPr/>
        </p:nvSpPr>
        <p:spPr>
          <a:xfrm>
            <a:off x="6454350" y="4440195"/>
            <a:ext cx="2615939" cy="1296144"/>
          </a:xfrm>
          <a:prstGeom prst="doubleWav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k-SK" sz="2400" b="1" dirty="0" smtClean="0">
                <a:solidFill>
                  <a:schemeClr val="tx1"/>
                </a:solidFill>
              </a:rPr>
              <a:t>KOŠICE</a:t>
            </a:r>
            <a:endParaRPr lang="sk-SK" sz="2400" b="1" dirty="0">
              <a:solidFill>
                <a:schemeClr val="tx1"/>
              </a:solidFill>
            </a:endParaRPr>
          </a:p>
        </p:txBody>
      </p:sp>
    </p:spTree>
    <p:extLst>
      <p:ext uri="{BB962C8B-B14F-4D97-AF65-F5344CB8AC3E}">
        <p14:creationId xmlns:p14="http://schemas.microsoft.com/office/powerpoint/2010/main" val="267887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197768"/>
            <a:ext cx="8229600" cy="1143000"/>
          </a:xfrm>
        </p:spPr>
        <p:txBody>
          <a:bodyPr/>
          <a:lstStyle/>
          <a:p>
            <a:r>
              <a:rPr lang="sk-SK" dirty="0" smtClean="0">
                <a:solidFill>
                  <a:srgbClr val="92D050"/>
                </a:solidFill>
                <a:latin typeface="Monotype Corsiva" pitchFamily="66" charset="0"/>
              </a:rPr>
              <a:t>Ďakujem za pozornosť!</a:t>
            </a:r>
            <a:endParaRPr lang="sk-SK" dirty="0">
              <a:solidFill>
                <a:srgbClr val="92D050"/>
              </a:solidFill>
              <a:latin typeface="Monotype Corsiva" pitchFamily="66" charset="0"/>
            </a:endParaRPr>
          </a:p>
        </p:txBody>
      </p:sp>
      <p:pic>
        <p:nvPicPr>
          <p:cNvPr id="12290" name="Picture 2" descr="http://www.sashe.sk/journal_items/b/3/2/4/2/b-32428_0591a11d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69653"/>
            <a:ext cx="3743325" cy="52197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sashe.sk/journal_items/b/3/2/4/3/b-32430_1abd1dc8c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369653"/>
            <a:ext cx="3562350" cy="5219700"/>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1364836" y="6127688"/>
            <a:ext cx="3062057" cy="461665"/>
          </a:xfrm>
          <a:prstGeom prst="rect">
            <a:avLst/>
          </a:prstGeom>
          <a:noFill/>
        </p:spPr>
        <p:txBody>
          <a:bodyPr wrap="none" rtlCol="0">
            <a:spAutoFit/>
          </a:bodyPr>
          <a:lstStyle/>
          <a:p>
            <a:r>
              <a:rPr lang="pt-BR" sz="2400" b="1" dirty="0">
                <a:solidFill>
                  <a:srgbClr val="FFFF00"/>
                </a:solidFill>
                <a:latin typeface="Monotype Corsiva" pitchFamily="66" charset="0"/>
              </a:rPr>
              <a:t>Veľký Lôm, dievča v parte</a:t>
            </a:r>
            <a:endParaRPr lang="sk-SK" sz="2400" b="1" dirty="0">
              <a:solidFill>
                <a:srgbClr val="FFFF00"/>
              </a:solidFill>
              <a:latin typeface="Monotype Corsiva" pitchFamily="66" charset="0"/>
            </a:endParaRPr>
          </a:p>
        </p:txBody>
      </p:sp>
      <p:sp>
        <p:nvSpPr>
          <p:cNvPr id="5" name="BlokTextu 4"/>
          <p:cNvSpPr txBox="1"/>
          <p:nvPr/>
        </p:nvSpPr>
        <p:spPr>
          <a:xfrm>
            <a:off x="4902589" y="6127687"/>
            <a:ext cx="3542958" cy="461665"/>
          </a:xfrm>
          <a:prstGeom prst="rect">
            <a:avLst/>
          </a:prstGeom>
          <a:noFill/>
        </p:spPr>
        <p:txBody>
          <a:bodyPr wrap="none" rtlCol="0">
            <a:spAutoFit/>
          </a:bodyPr>
          <a:lstStyle/>
          <a:p>
            <a:r>
              <a:rPr lang="sk-SK" sz="2400" b="1" dirty="0">
                <a:solidFill>
                  <a:srgbClr val="FFFF00"/>
                </a:solidFill>
                <a:latin typeface="Monotype Corsiva" pitchFamily="66" charset="0"/>
              </a:rPr>
              <a:t>svadobný kroj nevesty z Očovej</a:t>
            </a:r>
          </a:p>
        </p:txBody>
      </p:sp>
    </p:spTree>
    <p:extLst>
      <p:ext uri="{BB962C8B-B14F-4D97-AF65-F5344CB8AC3E}">
        <p14:creationId xmlns:p14="http://schemas.microsoft.com/office/powerpoint/2010/main" val="42897187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31237"/>
            <a:ext cx="8229600" cy="1143000"/>
          </a:xfrm>
        </p:spPr>
        <p:txBody>
          <a:bodyPr>
            <a:normAutofit/>
          </a:bodyPr>
          <a:lstStyle/>
          <a:p>
            <a:r>
              <a:rPr lang="sk-SK" sz="4000" dirty="0" smtClean="0">
                <a:solidFill>
                  <a:srgbClr val="FFFF00"/>
                </a:solidFill>
                <a:latin typeface="Monotype Corsiva" pitchFamily="66" charset="0"/>
              </a:rPr>
              <a:t>Zdroje:</a:t>
            </a:r>
            <a:endParaRPr lang="sk-SK" sz="4000" dirty="0">
              <a:solidFill>
                <a:srgbClr val="FFFF00"/>
              </a:solidFill>
              <a:latin typeface="Monotype Corsiva" pitchFamily="66" charset="0"/>
            </a:endParaRPr>
          </a:p>
        </p:txBody>
      </p:sp>
      <p:sp>
        <p:nvSpPr>
          <p:cNvPr id="3" name="Zástupný symbol obsahu 2"/>
          <p:cNvSpPr>
            <a:spLocks noGrp="1"/>
          </p:cNvSpPr>
          <p:nvPr>
            <p:ph idx="1"/>
          </p:nvPr>
        </p:nvSpPr>
        <p:spPr>
          <a:xfrm>
            <a:off x="179512" y="404664"/>
            <a:ext cx="8784976" cy="4525963"/>
          </a:xfrm>
        </p:spPr>
        <p:txBody>
          <a:bodyPr>
            <a:normAutofit fontScale="92500" lnSpcReduction="20000"/>
          </a:bodyPr>
          <a:lstStyle/>
          <a:p>
            <a:pPr marL="0" indent="0">
              <a:buNone/>
            </a:pPr>
            <a:r>
              <a:rPr lang="sk-SK" sz="2400" dirty="0" smtClean="0">
                <a:solidFill>
                  <a:srgbClr val="92D050"/>
                </a:solidFill>
                <a:latin typeface="Monotype Corsiva" pitchFamily="66" charset="0"/>
              </a:rPr>
              <a:t>Text:</a:t>
            </a:r>
          </a:p>
          <a:p>
            <a:pPr marL="0" indent="0">
              <a:buNone/>
            </a:pPr>
            <a:r>
              <a:rPr lang="sk-SK" sz="1800" dirty="0">
                <a:hlinkClick r:id="rId2"/>
              </a:rPr>
              <a:t>http://geografiapreziakov.webnode.sk/a9-rocnik/poznamky/historicke-uzemia-a-tradicie</a:t>
            </a:r>
            <a:r>
              <a:rPr lang="sk-SK" sz="1800" dirty="0" smtClean="0">
                <a:hlinkClick r:id="rId2"/>
              </a:rPr>
              <a:t>/</a:t>
            </a:r>
            <a:r>
              <a:rPr lang="sk-SK" sz="1800" dirty="0" smtClean="0"/>
              <a:t> </a:t>
            </a:r>
            <a:r>
              <a:rPr lang="sk-SK" sz="1800" dirty="0">
                <a:solidFill>
                  <a:schemeClr val="bg1"/>
                </a:solidFill>
                <a:latin typeface="Monotype Corsiva" pitchFamily="66" charset="0"/>
              </a:rPr>
              <a:t>(24.11.2013)</a:t>
            </a:r>
          </a:p>
          <a:p>
            <a:pPr marL="0" indent="0">
              <a:buNone/>
            </a:pPr>
            <a:r>
              <a:rPr lang="sk-SK" sz="1800" dirty="0" smtClean="0">
                <a:solidFill>
                  <a:schemeClr val="bg1"/>
                </a:solidFill>
                <a:latin typeface="Monotype Corsiva" pitchFamily="66" charset="0"/>
              </a:rPr>
              <a:t>L</a:t>
            </a:r>
            <a:r>
              <a:rPr lang="sk-SK" sz="1800" dirty="0">
                <a:solidFill>
                  <a:schemeClr val="bg1"/>
                </a:solidFill>
                <a:latin typeface="Monotype Corsiva" pitchFamily="66" charset="0"/>
              </a:rPr>
              <a:t>. </a:t>
            </a:r>
            <a:r>
              <a:rPr lang="sk-SK" sz="1800" dirty="0" err="1">
                <a:solidFill>
                  <a:schemeClr val="bg1"/>
                </a:solidFill>
                <a:latin typeface="Monotype Corsiva" pitchFamily="66" charset="0"/>
              </a:rPr>
              <a:t>Tolmáči</a:t>
            </a:r>
            <a:r>
              <a:rPr lang="sk-SK" sz="1800" dirty="0">
                <a:solidFill>
                  <a:schemeClr val="bg1"/>
                </a:solidFill>
                <a:latin typeface="Monotype Corsiva" pitchFamily="66" charset="0"/>
              </a:rPr>
              <a:t>, D. </a:t>
            </a:r>
            <a:r>
              <a:rPr lang="sk-SK" sz="1800" dirty="0" err="1">
                <a:solidFill>
                  <a:schemeClr val="bg1"/>
                </a:solidFill>
                <a:latin typeface="Monotype Corsiva" pitchFamily="66" charset="0"/>
              </a:rPr>
              <a:t>Gurňák</a:t>
            </a:r>
            <a:r>
              <a:rPr lang="sk-SK" sz="1800" dirty="0">
                <a:solidFill>
                  <a:schemeClr val="bg1"/>
                </a:solidFill>
                <a:latin typeface="Monotype Corsiva" pitchFamily="66" charset="0"/>
              </a:rPr>
              <a:t>  a kol., 2012. Geografia pre 9. ročník základných škôl a 4. ročník gymnázia s osemročným štúdiom. </a:t>
            </a:r>
            <a:r>
              <a:rPr lang="sk-SK" sz="1800" dirty="0" err="1">
                <a:solidFill>
                  <a:schemeClr val="bg1"/>
                </a:solidFill>
                <a:latin typeface="Monotype Corsiva" pitchFamily="66" charset="0"/>
              </a:rPr>
              <a:t>Orbis</a:t>
            </a:r>
            <a:r>
              <a:rPr lang="sk-SK" sz="1800" dirty="0">
                <a:solidFill>
                  <a:schemeClr val="bg1"/>
                </a:solidFill>
                <a:latin typeface="Monotype Corsiva" pitchFamily="66" charset="0"/>
              </a:rPr>
              <a:t> </a:t>
            </a:r>
            <a:r>
              <a:rPr lang="sk-SK" sz="1800" dirty="0" err="1">
                <a:solidFill>
                  <a:schemeClr val="bg1"/>
                </a:solidFill>
                <a:latin typeface="Monotype Corsiva" pitchFamily="66" charset="0"/>
              </a:rPr>
              <a:t>Pictus</a:t>
            </a:r>
            <a:r>
              <a:rPr lang="sk-SK" sz="1800" dirty="0">
                <a:solidFill>
                  <a:schemeClr val="bg1"/>
                </a:solidFill>
                <a:latin typeface="Monotype Corsiva" pitchFamily="66" charset="0"/>
              </a:rPr>
              <a:t> </a:t>
            </a:r>
            <a:r>
              <a:rPr lang="sk-SK" sz="1800" dirty="0" err="1">
                <a:solidFill>
                  <a:schemeClr val="bg1"/>
                </a:solidFill>
                <a:latin typeface="Monotype Corsiva" pitchFamily="66" charset="0"/>
              </a:rPr>
              <a:t>Istropolitana</a:t>
            </a:r>
            <a:r>
              <a:rPr lang="sk-SK" sz="1800" dirty="0">
                <a:solidFill>
                  <a:schemeClr val="bg1"/>
                </a:solidFill>
                <a:latin typeface="Monotype Corsiva" pitchFamily="66" charset="0"/>
              </a:rPr>
              <a:t>, spol. s.r.o., Bratislava</a:t>
            </a:r>
            <a:r>
              <a:rPr lang="en-US" sz="1800" dirty="0">
                <a:solidFill>
                  <a:schemeClr val="bg1"/>
                </a:solidFill>
                <a:latin typeface="Monotype Corsiva" pitchFamily="66" charset="0"/>
              </a:rPr>
              <a:t>; 2012. s. </a:t>
            </a:r>
            <a:r>
              <a:rPr lang="sk-SK" sz="1800" dirty="0" smtClean="0">
                <a:solidFill>
                  <a:schemeClr val="bg1"/>
                </a:solidFill>
                <a:latin typeface="Monotype Corsiva" pitchFamily="66" charset="0"/>
              </a:rPr>
              <a:t>18</a:t>
            </a:r>
            <a:r>
              <a:rPr lang="en-US" sz="1800" dirty="0" smtClean="0">
                <a:solidFill>
                  <a:schemeClr val="bg1"/>
                </a:solidFill>
                <a:latin typeface="Monotype Corsiva" pitchFamily="66" charset="0"/>
              </a:rPr>
              <a:t>- </a:t>
            </a:r>
            <a:r>
              <a:rPr lang="sk-SK" sz="1800" dirty="0">
                <a:solidFill>
                  <a:schemeClr val="bg1"/>
                </a:solidFill>
                <a:latin typeface="Monotype Corsiva" pitchFamily="66" charset="0"/>
              </a:rPr>
              <a:t>1</a:t>
            </a:r>
            <a:r>
              <a:rPr lang="en-US" sz="1800" dirty="0" smtClean="0">
                <a:solidFill>
                  <a:schemeClr val="bg1"/>
                </a:solidFill>
                <a:latin typeface="Monotype Corsiva" pitchFamily="66" charset="0"/>
              </a:rPr>
              <a:t>9</a:t>
            </a:r>
            <a:r>
              <a:rPr lang="en-US" sz="1800" dirty="0">
                <a:solidFill>
                  <a:schemeClr val="bg1"/>
                </a:solidFill>
                <a:latin typeface="Monotype Corsiva" pitchFamily="66" charset="0"/>
              </a:rPr>
              <a:t>. ISBN 978-80-8120-188-2</a:t>
            </a:r>
            <a:r>
              <a:rPr lang="en-US" sz="1800" dirty="0" smtClean="0">
                <a:solidFill>
                  <a:schemeClr val="bg1"/>
                </a:solidFill>
                <a:latin typeface="Monotype Corsiva" pitchFamily="66" charset="0"/>
              </a:rPr>
              <a:t>.</a:t>
            </a:r>
            <a:endParaRPr lang="sk-SK" sz="1800" dirty="0" smtClean="0">
              <a:solidFill>
                <a:schemeClr val="bg1"/>
              </a:solidFill>
              <a:latin typeface="Monotype Corsiva" pitchFamily="66" charset="0"/>
            </a:endParaRPr>
          </a:p>
          <a:p>
            <a:pPr marL="0" indent="0">
              <a:buNone/>
            </a:pPr>
            <a:r>
              <a:rPr lang="sk-SK" sz="2000" dirty="0" smtClean="0">
                <a:solidFill>
                  <a:srgbClr val="92D050"/>
                </a:solidFill>
                <a:latin typeface="Monotype Corsiva" pitchFamily="66" charset="0"/>
              </a:rPr>
              <a:t>Obrázky:</a:t>
            </a:r>
          </a:p>
          <a:p>
            <a:pPr marL="0" indent="0" fontAlgn="base">
              <a:buNone/>
            </a:pPr>
            <a:r>
              <a:rPr lang="sk-SK" sz="1800" dirty="0" smtClean="0">
                <a:solidFill>
                  <a:schemeClr val="bg1"/>
                </a:solidFill>
                <a:latin typeface="Monotype Corsiva" pitchFamily="66" charset="0"/>
              </a:rPr>
              <a:t>PPT - </a:t>
            </a:r>
            <a:r>
              <a:rPr lang="sk-SK" sz="1800" dirty="0">
                <a:solidFill>
                  <a:schemeClr val="bg1"/>
                </a:solidFill>
                <a:latin typeface="Monotype Corsiva" pitchFamily="66" charset="0"/>
              </a:rPr>
              <a:t>Alena </a:t>
            </a:r>
            <a:r>
              <a:rPr lang="sk-SK" sz="1800" dirty="0" err="1" smtClean="0">
                <a:solidFill>
                  <a:schemeClr val="bg1"/>
                </a:solidFill>
                <a:latin typeface="Monotype Corsiva" pitchFamily="66" charset="0"/>
              </a:rPr>
              <a:t>Žugecová</a:t>
            </a:r>
            <a:r>
              <a:rPr lang="sk-SK" sz="1800" dirty="0" smtClean="0">
                <a:solidFill>
                  <a:schemeClr val="bg1"/>
                </a:solidFill>
                <a:latin typeface="Monotype Corsiva" pitchFamily="66" charset="0"/>
              </a:rPr>
              <a:t> , </a:t>
            </a:r>
            <a:r>
              <a:rPr lang="sk-SK" sz="1800" dirty="0">
                <a:solidFill>
                  <a:schemeClr val="bg1"/>
                </a:solidFill>
                <a:latin typeface="Monotype Corsiva" pitchFamily="66" charset="0"/>
              </a:rPr>
              <a:t> ZŠ s MŠ </a:t>
            </a:r>
            <a:r>
              <a:rPr lang="sk-SK" sz="1800" dirty="0" smtClean="0">
                <a:solidFill>
                  <a:schemeClr val="bg1"/>
                </a:solidFill>
                <a:latin typeface="Monotype Corsiva" pitchFamily="66" charset="0"/>
              </a:rPr>
              <a:t>Predajná, </a:t>
            </a:r>
            <a:r>
              <a:rPr lang="sk-SK" sz="1800" dirty="0">
                <a:hlinkClick r:id="rId3"/>
              </a:rPr>
              <a:t>http://</a:t>
            </a:r>
            <a:r>
              <a:rPr lang="sk-SK" sz="1800" dirty="0" smtClean="0">
                <a:hlinkClick r:id="rId3"/>
              </a:rPr>
              <a:t>www.zborovna.sk/kniznica.php?action=show_version&amp;id=180863</a:t>
            </a:r>
            <a:r>
              <a:rPr lang="sk-SK" sz="1800" dirty="0" smtClean="0"/>
              <a:t> </a:t>
            </a:r>
            <a:r>
              <a:rPr lang="sk-SK" sz="1800" dirty="0">
                <a:solidFill>
                  <a:schemeClr val="bg1"/>
                </a:solidFill>
                <a:latin typeface="Monotype Corsiva" pitchFamily="66" charset="0"/>
              </a:rPr>
              <a:t>(24.11.2013</a:t>
            </a:r>
            <a:r>
              <a:rPr lang="sk-SK" sz="1800" dirty="0" smtClean="0">
                <a:solidFill>
                  <a:schemeClr val="bg1"/>
                </a:solidFill>
                <a:latin typeface="Monotype Corsiva" pitchFamily="66" charset="0"/>
              </a:rPr>
              <a:t>)</a:t>
            </a:r>
          </a:p>
          <a:p>
            <a:pPr marL="0" indent="0">
              <a:buNone/>
            </a:pPr>
            <a:r>
              <a:rPr lang="sk-SK" sz="1800" dirty="0">
                <a:hlinkClick r:id="rId4"/>
              </a:rPr>
              <a:t>http://slovenske-zvyky.webnode.sk</a:t>
            </a:r>
            <a:r>
              <a:rPr lang="sk-SK" sz="1800" dirty="0" smtClean="0">
                <a:hlinkClick r:id="rId4"/>
              </a:rPr>
              <a:t>/</a:t>
            </a:r>
            <a:r>
              <a:rPr lang="sk-SK" sz="1800" dirty="0" smtClean="0"/>
              <a:t> </a:t>
            </a:r>
            <a:r>
              <a:rPr lang="sk-SK" sz="1800" dirty="0" smtClean="0">
                <a:solidFill>
                  <a:schemeClr val="bg1"/>
                </a:solidFill>
                <a:latin typeface="Monotype Corsiva" pitchFamily="66" charset="0"/>
              </a:rPr>
              <a:t>(24.11.2013)</a:t>
            </a:r>
          </a:p>
          <a:p>
            <a:pPr marL="0" indent="0">
              <a:buNone/>
            </a:pPr>
            <a:r>
              <a:rPr lang="sk-SK" sz="1800" dirty="0">
                <a:hlinkClick r:id="rId5"/>
              </a:rPr>
              <a:t>http://www.aktuality.sk/clanok/151724/na-vychode-slovenska-sa-na-vianocne-tradicie-nezabuda</a:t>
            </a:r>
            <a:r>
              <a:rPr lang="sk-SK" sz="1800" dirty="0" smtClean="0">
                <a:hlinkClick r:id="rId5"/>
              </a:rPr>
              <a:t>/</a:t>
            </a:r>
            <a:r>
              <a:rPr lang="sk-SK" sz="1800" dirty="0" smtClean="0"/>
              <a:t> </a:t>
            </a:r>
            <a:r>
              <a:rPr lang="sk-SK" sz="1800" dirty="0">
                <a:solidFill>
                  <a:schemeClr val="bg1"/>
                </a:solidFill>
                <a:latin typeface="Monotype Corsiva" pitchFamily="66" charset="0"/>
              </a:rPr>
              <a:t>(24.11.2013</a:t>
            </a:r>
            <a:r>
              <a:rPr lang="sk-SK" sz="1800" dirty="0" smtClean="0">
                <a:solidFill>
                  <a:schemeClr val="bg1"/>
                </a:solidFill>
                <a:latin typeface="Monotype Corsiva" pitchFamily="66" charset="0"/>
              </a:rPr>
              <a:t>)</a:t>
            </a:r>
          </a:p>
          <a:p>
            <a:pPr marL="0" indent="0">
              <a:buNone/>
            </a:pPr>
            <a:r>
              <a:rPr lang="sk-SK" sz="1800" dirty="0">
                <a:hlinkClick r:id="rId6"/>
              </a:rPr>
              <a:t>http://www.pocomtuziazeny.sk/slovenska-velka-noc-zeny-tradicie-zvyky-a-povery</a:t>
            </a:r>
            <a:r>
              <a:rPr lang="sk-SK" sz="1800" dirty="0" smtClean="0">
                <a:hlinkClick r:id="rId6"/>
              </a:rPr>
              <a:t>/</a:t>
            </a:r>
            <a:r>
              <a:rPr lang="sk-SK" sz="1800" dirty="0" smtClean="0"/>
              <a:t> </a:t>
            </a:r>
            <a:r>
              <a:rPr lang="sk-SK" sz="1800" dirty="0">
                <a:solidFill>
                  <a:schemeClr val="bg1"/>
                </a:solidFill>
                <a:latin typeface="Monotype Corsiva" pitchFamily="66" charset="0"/>
              </a:rPr>
              <a:t>(24.11.2013</a:t>
            </a:r>
            <a:r>
              <a:rPr lang="sk-SK" sz="1800" dirty="0" smtClean="0">
                <a:solidFill>
                  <a:schemeClr val="bg1"/>
                </a:solidFill>
                <a:latin typeface="Monotype Corsiva" pitchFamily="66" charset="0"/>
              </a:rPr>
              <a:t>)</a:t>
            </a:r>
          </a:p>
          <a:p>
            <a:pPr marL="0" indent="0">
              <a:buNone/>
            </a:pPr>
            <a:r>
              <a:rPr lang="sk-SK" sz="1800" dirty="0">
                <a:hlinkClick r:id="rId7"/>
              </a:rPr>
              <a:t>http://</a:t>
            </a:r>
            <a:r>
              <a:rPr lang="sk-SK" sz="1800" dirty="0" smtClean="0">
                <a:hlinkClick r:id="rId7"/>
              </a:rPr>
              <a:t>www.sme.sk/c/5045235/zupy-na-slovensku.html</a:t>
            </a:r>
            <a:r>
              <a:rPr lang="sk-SK" sz="1800" dirty="0" smtClean="0"/>
              <a:t> </a:t>
            </a:r>
            <a:r>
              <a:rPr lang="sk-SK" sz="1800" dirty="0">
                <a:solidFill>
                  <a:schemeClr val="bg1"/>
                </a:solidFill>
                <a:latin typeface="Monotype Corsiva" pitchFamily="66" charset="0"/>
              </a:rPr>
              <a:t>(24.11.2013)</a:t>
            </a:r>
          </a:p>
          <a:p>
            <a:pPr marL="0" indent="0">
              <a:buNone/>
            </a:pPr>
            <a:r>
              <a:rPr lang="sk-SK" sz="1800" dirty="0">
                <a:hlinkClick r:id="rId8"/>
              </a:rPr>
              <a:t>http://www.kvhbeskydy.sk/index.php/2010/01/17/stolice-zupy-na-slovensku</a:t>
            </a:r>
            <a:r>
              <a:rPr lang="sk-SK" sz="1800" dirty="0" smtClean="0">
                <a:hlinkClick r:id="rId8"/>
              </a:rPr>
              <a:t>/</a:t>
            </a:r>
            <a:r>
              <a:rPr lang="sk-SK" sz="1800" dirty="0" smtClean="0"/>
              <a:t> </a:t>
            </a:r>
            <a:r>
              <a:rPr lang="sk-SK" sz="1800" dirty="0">
                <a:solidFill>
                  <a:schemeClr val="bg1"/>
                </a:solidFill>
                <a:latin typeface="Monotype Corsiva" pitchFamily="66" charset="0"/>
              </a:rPr>
              <a:t>(24.11.2013</a:t>
            </a:r>
            <a:r>
              <a:rPr lang="sk-SK" sz="1800" dirty="0" smtClean="0">
                <a:solidFill>
                  <a:schemeClr val="bg1"/>
                </a:solidFill>
                <a:latin typeface="Monotype Corsiva" pitchFamily="66" charset="0"/>
              </a:rPr>
              <a:t>)</a:t>
            </a:r>
          </a:p>
          <a:p>
            <a:pPr marL="0" indent="0">
              <a:buNone/>
            </a:pPr>
            <a:r>
              <a:rPr lang="sk-SK" sz="1800" dirty="0">
                <a:hlinkClick r:id="rId9"/>
              </a:rPr>
              <a:t>http://</a:t>
            </a:r>
            <a:r>
              <a:rPr lang="sk-SK" sz="1800" dirty="0" smtClean="0">
                <a:hlinkClick r:id="rId9"/>
              </a:rPr>
              <a:t>www.panorama.sk/go/image.asp?id=1478&amp;lang=sk&amp;sv=1</a:t>
            </a:r>
            <a:r>
              <a:rPr lang="sk-SK" sz="1800" dirty="0" smtClean="0"/>
              <a:t> </a:t>
            </a:r>
            <a:r>
              <a:rPr lang="sk-SK" sz="1800" dirty="0">
                <a:solidFill>
                  <a:schemeClr val="bg1"/>
                </a:solidFill>
                <a:latin typeface="Monotype Corsiva" pitchFamily="66" charset="0"/>
              </a:rPr>
              <a:t>(24.11.2013)</a:t>
            </a:r>
          </a:p>
          <a:p>
            <a:pPr marL="0" indent="0">
              <a:buNone/>
            </a:pPr>
            <a:r>
              <a:rPr lang="sk-SK" sz="1800" dirty="0">
                <a:hlinkClick r:id="rId10"/>
              </a:rPr>
              <a:t>http://sk.wikipedia.org/wiki/Regi%C3%B3n_(tradi%C4%8Dn%C3%BD,_Slovensko)</a:t>
            </a:r>
            <a:r>
              <a:rPr lang="sk-SK" sz="1800" dirty="0"/>
              <a:t> </a:t>
            </a:r>
            <a:r>
              <a:rPr lang="sk-SK" sz="1800" dirty="0">
                <a:solidFill>
                  <a:schemeClr val="bg1"/>
                </a:solidFill>
                <a:latin typeface="Monotype Corsiva" pitchFamily="66" charset="0"/>
              </a:rPr>
              <a:t>(24.11.2013)</a:t>
            </a:r>
          </a:p>
          <a:p>
            <a:pPr marL="0" indent="0">
              <a:buNone/>
            </a:pPr>
            <a:r>
              <a:rPr lang="sk-SK" sz="1800" dirty="0">
                <a:hlinkClick r:id="rId11"/>
              </a:rPr>
              <a:t>http://www.jankohrasko.sk/clanok/16662/velkonocne-zvyky-a-tradicie/#!prettyPhoto</a:t>
            </a:r>
            <a:r>
              <a:rPr lang="sk-SK" sz="1800" dirty="0"/>
              <a:t> </a:t>
            </a:r>
            <a:r>
              <a:rPr lang="sk-SK" sz="1800" dirty="0">
                <a:solidFill>
                  <a:schemeClr val="bg1"/>
                </a:solidFill>
                <a:latin typeface="Monotype Corsiva" pitchFamily="66" charset="0"/>
              </a:rPr>
              <a:t>(24.11.2013)</a:t>
            </a:r>
          </a:p>
          <a:p>
            <a:pPr marL="0" indent="0">
              <a:buNone/>
            </a:pPr>
            <a:endParaRPr lang="sk-SK" sz="1800" dirty="0">
              <a:solidFill>
                <a:schemeClr val="bg1"/>
              </a:solidFill>
              <a:latin typeface="Monotype Corsiva" pitchFamily="66" charset="0"/>
            </a:endParaRPr>
          </a:p>
          <a:p>
            <a:pPr marL="0" indent="0">
              <a:buNone/>
            </a:pPr>
            <a:endParaRPr lang="sk-SK" dirty="0">
              <a:solidFill>
                <a:schemeClr val="bg1"/>
              </a:solidFill>
              <a:latin typeface="Monotype Corsiva" pitchFamily="66" charset="0"/>
            </a:endParaRPr>
          </a:p>
          <a:p>
            <a:pPr marL="0" indent="0">
              <a:buNone/>
            </a:pPr>
            <a:endParaRPr lang="sk-SK" dirty="0">
              <a:solidFill>
                <a:schemeClr val="bg1"/>
              </a:solidFill>
              <a:latin typeface="Monotype Corsiva" pitchFamily="66" charset="0"/>
            </a:endParaRPr>
          </a:p>
        </p:txBody>
      </p:sp>
    </p:spTree>
    <p:extLst>
      <p:ext uri="{BB962C8B-B14F-4D97-AF65-F5344CB8AC3E}">
        <p14:creationId xmlns:p14="http://schemas.microsoft.com/office/powerpoint/2010/main" val="765000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16632"/>
            <a:ext cx="8229600" cy="1143000"/>
          </a:xfrm>
        </p:spPr>
        <p:txBody>
          <a:bodyPr/>
          <a:lstStyle/>
          <a:p>
            <a:pPr algn="l"/>
            <a:r>
              <a:rPr lang="sk-SK" dirty="0">
                <a:solidFill>
                  <a:srgbClr val="FFFF00"/>
                </a:solidFill>
                <a:latin typeface="Monotype Corsiva" pitchFamily="66" charset="0"/>
              </a:rPr>
              <a:t>Zdroje:</a:t>
            </a:r>
            <a:endParaRPr lang="sk-SK" dirty="0"/>
          </a:p>
        </p:txBody>
      </p:sp>
      <p:sp>
        <p:nvSpPr>
          <p:cNvPr id="3" name="Zástupný symbol obsahu 2"/>
          <p:cNvSpPr>
            <a:spLocks noGrp="1"/>
          </p:cNvSpPr>
          <p:nvPr>
            <p:ph idx="1"/>
          </p:nvPr>
        </p:nvSpPr>
        <p:spPr>
          <a:xfrm>
            <a:off x="467544" y="1196752"/>
            <a:ext cx="8229600" cy="4525963"/>
          </a:xfrm>
        </p:spPr>
        <p:txBody>
          <a:bodyPr>
            <a:normAutofit fontScale="92500" lnSpcReduction="20000"/>
          </a:bodyPr>
          <a:lstStyle/>
          <a:p>
            <a:pPr marL="0" indent="0">
              <a:buNone/>
            </a:pPr>
            <a:r>
              <a:rPr lang="sk-SK" sz="2400" dirty="0" smtClean="0">
                <a:solidFill>
                  <a:srgbClr val="92D050"/>
                </a:solidFill>
                <a:latin typeface="Monotype Corsiva" pitchFamily="66" charset="0"/>
              </a:rPr>
              <a:t>Obrázky:</a:t>
            </a:r>
          </a:p>
          <a:p>
            <a:pPr marL="0" indent="0">
              <a:buNone/>
            </a:pPr>
            <a:r>
              <a:rPr lang="sk-SK" sz="1800" dirty="0" smtClean="0">
                <a:hlinkClick r:id="rId2"/>
              </a:rPr>
              <a:t>http</a:t>
            </a:r>
            <a:r>
              <a:rPr lang="sk-SK" sz="1800" dirty="0">
                <a:hlinkClick r:id="rId2"/>
              </a:rPr>
              <a:t>://zsdrazkovce.webnode.sk/zo-zivota-skoly</a:t>
            </a:r>
            <a:r>
              <a:rPr lang="sk-SK" sz="1800" dirty="0" smtClean="0">
                <a:hlinkClick r:id="rId2"/>
              </a:rPr>
              <a:t>/</a:t>
            </a:r>
            <a:r>
              <a:rPr lang="sk-SK" sz="1800" dirty="0" smtClean="0"/>
              <a:t> </a:t>
            </a:r>
            <a:r>
              <a:rPr lang="sk-SK" sz="1800" dirty="0" smtClean="0">
                <a:solidFill>
                  <a:schemeClr val="bg1"/>
                </a:solidFill>
                <a:latin typeface="Monotype Corsiva" pitchFamily="66" charset="0"/>
              </a:rPr>
              <a:t>(</a:t>
            </a:r>
            <a:r>
              <a:rPr lang="sk-SK" sz="1800" dirty="0">
                <a:solidFill>
                  <a:schemeClr val="bg1"/>
                </a:solidFill>
                <a:latin typeface="Monotype Corsiva" pitchFamily="66" charset="0"/>
              </a:rPr>
              <a:t>24.11.2013)</a:t>
            </a:r>
          </a:p>
          <a:p>
            <a:pPr marL="0" indent="0">
              <a:buNone/>
            </a:pPr>
            <a:r>
              <a:rPr lang="sk-SK" sz="1800" dirty="0" smtClean="0">
                <a:hlinkClick r:id="rId3"/>
              </a:rPr>
              <a:t>http</a:t>
            </a:r>
            <a:r>
              <a:rPr lang="sk-SK" sz="1800" dirty="0">
                <a:hlinkClick r:id="rId3"/>
              </a:rPr>
              <a:t>://</a:t>
            </a:r>
            <a:r>
              <a:rPr lang="sk-SK" sz="1800" dirty="0" smtClean="0">
                <a:hlinkClick r:id="rId3"/>
              </a:rPr>
              <a:t>weddayblog.blogspot.sk/2013_04_01_archive.html</a:t>
            </a:r>
            <a:r>
              <a:rPr lang="sk-SK" sz="1800" dirty="0" smtClean="0"/>
              <a:t> </a:t>
            </a:r>
            <a:r>
              <a:rPr lang="sk-SK" sz="1800" dirty="0">
                <a:solidFill>
                  <a:schemeClr val="bg1"/>
                </a:solidFill>
                <a:latin typeface="Monotype Corsiva" pitchFamily="66" charset="0"/>
              </a:rPr>
              <a:t>(24.11.2013)</a:t>
            </a:r>
          </a:p>
          <a:p>
            <a:pPr marL="0" indent="0">
              <a:buNone/>
            </a:pPr>
            <a:r>
              <a:rPr lang="sk-SK" sz="1800" dirty="0">
                <a:hlinkClick r:id="rId4"/>
              </a:rPr>
              <a:t>http://</a:t>
            </a:r>
            <a:r>
              <a:rPr lang="sk-SK" sz="1800" dirty="0" smtClean="0">
                <a:hlinkClick r:id="rId4"/>
              </a:rPr>
              <a:t>www.bielekarpaty.sk/historia.html</a:t>
            </a:r>
            <a:r>
              <a:rPr lang="sk-SK" sz="1800" dirty="0" smtClean="0"/>
              <a:t> </a:t>
            </a:r>
            <a:r>
              <a:rPr lang="sk-SK" sz="1800" dirty="0">
                <a:solidFill>
                  <a:schemeClr val="bg1"/>
                </a:solidFill>
                <a:latin typeface="Monotype Corsiva" pitchFamily="66" charset="0"/>
              </a:rPr>
              <a:t>(24.11.2013)</a:t>
            </a:r>
          </a:p>
          <a:p>
            <a:pPr marL="0" indent="0">
              <a:buNone/>
            </a:pPr>
            <a:r>
              <a:rPr lang="sk-SK" sz="1800" dirty="0">
                <a:hlinkClick r:id="rId5"/>
              </a:rPr>
              <a:t>http://www.muzeum.sk/?</a:t>
            </a:r>
            <a:r>
              <a:rPr lang="sk-SK" sz="1800" dirty="0" smtClean="0">
                <a:hlinkClick r:id="rId5"/>
              </a:rPr>
              <a:t>obj=muzeum&amp;ix=vihm_elab</a:t>
            </a:r>
            <a:r>
              <a:rPr lang="sk-SK" sz="1800" dirty="0" smtClean="0"/>
              <a:t> </a:t>
            </a:r>
            <a:r>
              <a:rPr lang="sk-SK" sz="1800" dirty="0">
                <a:solidFill>
                  <a:schemeClr val="bg1"/>
                </a:solidFill>
                <a:latin typeface="Monotype Corsiva" pitchFamily="66" charset="0"/>
              </a:rPr>
              <a:t>(24.11.2013</a:t>
            </a:r>
            <a:r>
              <a:rPr lang="sk-SK" sz="1800" dirty="0" smtClean="0">
                <a:solidFill>
                  <a:schemeClr val="bg1"/>
                </a:solidFill>
                <a:latin typeface="Monotype Corsiva" pitchFamily="66" charset="0"/>
              </a:rPr>
              <a:t>)</a:t>
            </a:r>
          </a:p>
          <a:p>
            <a:pPr marL="0" indent="0">
              <a:buNone/>
            </a:pPr>
            <a:r>
              <a:rPr lang="sk-SK" sz="1800" dirty="0">
                <a:hlinkClick r:id="rId6"/>
              </a:rPr>
              <a:t>http://dromedar.topky.sk/cl/11161/734049/DOMA-Leto-v-Muzeu-slovenskej-dediny</a:t>
            </a:r>
            <a:r>
              <a:rPr lang="sk-SK" sz="1800" dirty="0"/>
              <a:t> </a:t>
            </a:r>
            <a:r>
              <a:rPr lang="sk-SK" sz="1800" dirty="0">
                <a:solidFill>
                  <a:schemeClr val="bg1"/>
                </a:solidFill>
                <a:latin typeface="Monotype Corsiva" pitchFamily="66" charset="0"/>
              </a:rPr>
              <a:t>(24.11.2013)</a:t>
            </a:r>
          </a:p>
          <a:p>
            <a:pPr marL="0" indent="0">
              <a:buNone/>
            </a:pPr>
            <a:r>
              <a:rPr lang="sk-SK" sz="1800" dirty="0">
                <a:hlinkClick r:id="rId7"/>
              </a:rPr>
              <a:t>http://www.patriotklub.sk/</a:t>
            </a:r>
            <a:r>
              <a:rPr lang="sk-SK" sz="1800" dirty="0"/>
              <a:t> </a:t>
            </a:r>
            <a:r>
              <a:rPr lang="sk-SK" sz="1800" dirty="0">
                <a:solidFill>
                  <a:schemeClr val="bg1"/>
                </a:solidFill>
                <a:latin typeface="Monotype Corsiva" pitchFamily="66" charset="0"/>
              </a:rPr>
              <a:t>(24.11.2013)</a:t>
            </a:r>
          </a:p>
          <a:p>
            <a:pPr marL="0" indent="0">
              <a:buNone/>
            </a:pPr>
            <a:r>
              <a:rPr lang="sk-SK" sz="1800" dirty="0">
                <a:hlinkClick r:id="rId8"/>
              </a:rPr>
              <a:t>http://www.zamky.sk/hrady-a-zamky/budatinsky-zamok</a:t>
            </a:r>
            <a:r>
              <a:rPr lang="sk-SK" sz="1800" dirty="0"/>
              <a:t> </a:t>
            </a:r>
            <a:r>
              <a:rPr lang="sk-SK" sz="1800" dirty="0">
                <a:solidFill>
                  <a:schemeClr val="bg1"/>
                </a:solidFill>
                <a:latin typeface="Monotype Corsiva" pitchFamily="66" charset="0"/>
              </a:rPr>
              <a:t>(24.11.2013)</a:t>
            </a:r>
          </a:p>
          <a:p>
            <a:pPr marL="0" indent="0">
              <a:buNone/>
            </a:pPr>
            <a:r>
              <a:rPr lang="sk-SK" sz="2000" dirty="0">
                <a:hlinkClick r:id="rId9"/>
              </a:rPr>
              <a:t>http://www.muzeum.sk/?obj=pamiatka&amp;ix=habm</a:t>
            </a:r>
            <a:r>
              <a:rPr lang="sk-SK" sz="2000" dirty="0"/>
              <a:t> </a:t>
            </a:r>
            <a:r>
              <a:rPr lang="sk-SK" sz="2000" dirty="0">
                <a:solidFill>
                  <a:schemeClr val="bg1"/>
                </a:solidFill>
                <a:latin typeface="Monotype Corsiva" pitchFamily="66" charset="0"/>
              </a:rPr>
              <a:t>(24.11.2013)</a:t>
            </a:r>
          </a:p>
          <a:p>
            <a:pPr marL="0" indent="0">
              <a:buNone/>
            </a:pPr>
            <a:r>
              <a:rPr lang="sk-SK" sz="2000" dirty="0">
                <a:hlinkClick r:id="rId10"/>
              </a:rPr>
              <a:t>http://www.muzeum.sk/?obj=pamiatka&amp;ix=sob</a:t>
            </a:r>
            <a:r>
              <a:rPr lang="sk-SK" sz="2000" dirty="0"/>
              <a:t> </a:t>
            </a:r>
            <a:r>
              <a:rPr lang="sk-SK" sz="2000" dirty="0">
                <a:solidFill>
                  <a:schemeClr val="bg1"/>
                </a:solidFill>
                <a:latin typeface="Monotype Corsiva" pitchFamily="66" charset="0"/>
              </a:rPr>
              <a:t>(24.11.2013)</a:t>
            </a:r>
          </a:p>
          <a:p>
            <a:pPr marL="0" indent="0">
              <a:buNone/>
            </a:pPr>
            <a:r>
              <a:rPr lang="sk-SK" sz="2000" dirty="0">
                <a:hlinkClick r:id="rId11"/>
              </a:rPr>
              <a:t>http://www.bystricoviny.sk/spravy/na-spanej-doline-si-v-sobotu-pripomenu-banicku-historiu/</a:t>
            </a:r>
            <a:r>
              <a:rPr lang="sk-SK" sz="2000" dirty="0"/>
              <a:t> </a:t>
            </a:r>
            <a:r>
              <a:rPr lang="sk-SK" sz="2000" dirty="0">
                <a:solidFill>
                  <a:schemeClr val="bg1"/>
                </a:solidFill>
                <a:latin typeface="Monotype Corsiva" pitchFamily="66" charset="0"/>
              </a:rPr>
              <a:t>(24.11.2013)</a:t>
            </a:r>
          </a:p>
          <a:p>
            <a:pPr marL="0" indent="0">
              <a:buNone/>
            </a:pPr>
            <a:r>
              <a:rPr lang="sk-SK" sz="2000" dirty="0">
                <a:hlinkClick r:id="rId12"/>
              </a:rPr>
              <a:t>http://hiking.sk/hk/ga/324/cicmany.html</a:t>
            </a:r>
            <a:r>
              <a:rPr lang="sk-SK" sz="2000" dirty="0"/>
              <a:t> </a:t>
            </a:r>
            <a:r>
              <a:rPr lang="sk-SK" sz="2000" dirty="0">
                <a:solidFill>
                  <a:schemeClr val="bg1"/>
                </a:solidFill>
                <a:latin typeface="Monotype Corsiva" pitchFamily="66" charset="0"/>
              </a:rPr>
              <a:t>(24.11.2013)</a:t>
            </a:r>
          </a:p>
          <a:p>
            <a:pPr marL="0" indent="0">
              <a:buNone/>
            </a:pPr>
            <a:r>
              <a:rPr lang="sk-SK" sz="2000" dirty="0">
                <a:hlinkClick r:id="rId13"/>
              </a:rPr>
              <a:t>http://slovenskepovestikdebolotambolo.webnode.sk/pamiatky-unesco-na-slovensku/</a:t>
            </a:r>
            <a:r>
              <a:rPr lang="sk-SK" sz="2000" dirty="0"/>
              <a:t> </a:t>
            </a:r>
            <a:r>
              <a:rPr lang="sk-SK" sz="2000" dirty="0">
                <a:solidFill>
                  <a:schemeClr val="bg1"/>
                </a:solidFill>
                <a:latin typeface="Monotype Corsiva" pitchFamily="66" charset="0"/>
              </a:rPr>
              <a:t>(24.11.2013)</a:t>
            </a:r>
          </a:p>
          <a:p>
            <a:pPr marL="0" indent="0">
              <a:buNone/>
            </a:pPr>
            <a:endParaRPr lang="sk-SK" sz="2000" dirty="0">
              <a:solidFill>
                <a:schemeClr val="bg1"/>
              </a:solidFill>
              <a:latin typeface="Monotype Corsiva" pitchFamily="66" charset="0"/>
            </a:endParaRPr>
          </a:p>
          <a:p>
            <a:pPr marL="0" indent="0">
              <a:buNone/>
            </a:pPr>
            <a:endParaRPr lang="sk-SK" sz="2000" dirty="0">
              <a:solidFill>
                <a:schemeClr val="bg1"/>
              </a:solidFill>
              <a:latin typeface="Monotype Corsiva" pitchFamily="66" charset="0"/>
            </a:endParaRPr>
          </a:p>
        </p:txBody>
      </p:sp>
    </p:spTree>
    <p:extLst>
      <p:ext uri="{BB962C8B-B14F-4D97-AF65-F5344CB8AC3E}">
        <p14:creationId xmlns:p14="http://schemas.microsoft.com/office/powerpoint/2010/main" val="3390165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48064" y="476672"/>
            <a:ext cx="3456384" cy="5040560"/>
          </a:xfrm>
        </p:spPr>
        <p:txBody>
          <a:bodyPr>
            <a:normAutofit fontScale="90000"/>
          </a:bodyPr>
          <a:lstStyle/>
          <a:p>
            <a:pPr algn="l"/>
            <a:r>
              <a:rPr lang="sk-SK" sz="2400" dirty="0">
                <a:solidFill>
                  <a:schemeClr val="bg1"/>
                </a:solidFill>
                <a:latin typeface="Monotype Corsiva" pitchFamily="66" charset="0"/>
              </a:rPr>
              <a:t>►</a:t>
            </a:r>
            <a:r>
              <a:rPr lang="sk-SK" sz="3200" dirty="0">
                <a:solidFill>
                  <a:schemeClr val="bg1"/>
                </a:solidFill>
                <a:latin typeface="Monotype Corsiva" pitchFamily="66" charset="0"/>
              </a:rPr>
              <a:t> </a:t>
            </a:r>
            <a:r>
              <a:rPr lang="sk-SK" sz="3200" dirty="0" smtClean="0">
                <a:solidFill>
                  <a:schemeClr val="bg1"/>
                </a:solidFill>
                <a:latin typeface="Monotype Corsiva" pitchFamily="66" charset="0"/>
              </a:rPr>
              <a:t>menšie </a:t>
            </a:r>
            <a:r>
              <a:rPr lang="sk-SK" sz="3200" dirty="0">
                <a:solidFill>
                  <a:schemeClr val="bg1"/>
                </a:solidFill>
                <a:latin typeface="Monotype Corsiva" pitchFamily="66" charset="0"/>
              </a:rPr>
              <a:t>celky boli súčasťou väčších územných </a:t>
            </a:r>
            <a:r>
              <a:rPr lang="sk-SK" sz="3200" dirty="0" smtClean="0">
                <a:solidFill>
                  <a:schemeClr val="bg1"/>
                </a:solidFill>
                <a:latin typeface="Monotype Corsiva" pitchFamily="66" charset="0"/>
              </a:rPr>
              <a:t>celkov</a:t>
            </a:r>
            <a:br>
              <a:rPr lang="sk-SK" sz="3200" dirty="0" smtClean="0">
                <a:solidFill>
                  <a:schemeClr val="bg1"/>
                </a:solidFill>
                <a:latin typeface="Monotype Corsiva" pitchFamily="66" charset="0"/>
              </a:rPr>
            </a:br>
            <a:r>
              <a:rPr lang="sk-SK" sz="3200" dirty="0" smtClean="0">
                <a:solidFill>
                  <a:schemeClr val="bg1"/>
                </a:solidFill>
                <a:latin typeface="Monotype Corsiva" pitchFamily="66" charset="0"/>
              </a:rPr>
              <a:t/>
            </a:r>
            <a:br>
              <a:rPr lang="sk-SK" sz="3200" dirty="0" smtClean="0">
                <a:solidFill>
                  <a:schemeClr val="bg1"/>
                </a:solidFill>
                <a:latin typeface="Monotype Corsiva" pitchFamily="66" charset="0"/>
              </a:rPr>
            </a:br>
            <a:r>
              <a:rPr lang="sk-SK" sz="2400" dirty="0">
                <a:solidFill>
                  <a:schemeClr val="bg1"/>
                </a:solidFill>
                <a:latin typeface="Monotype Corsiva" pitchFamily="66" charset="0"/>
              </a:rPr>
              <a:t>►</a:t>
            </a:r>
            <a:r>
              <a:rPr lang="sk-SK" sz="2400" dirty="0" smtClean="0">
                <a:solidFill>
                  <a:schemeClr val="bg1"/>
                </a:solidFill>
                <a:latin typeface="Monotype Corsiva" pitchFamily="66" charset="0"/>
              </a:rPr>
              <a:t> </a:t>
            </a:r>
            <a:r>
              <a:rPr lang="sk-SK" sz="3200" dirty="0">
                <a:solidFill>
                  <a:schemeClr val="bg1"/>
                </a:solidFill>
                <a:latin typeface="Monotype Corsiva" pitchFamily="66" charset="0"/>
              </a:rPr>
              <a:t>na našom území sa striedali </a:t>
            </a:r>
            <a:r>
              <a:rPr lang="sk-SK" sz="3200" b="1" dirty="0">
                <a:solidFill>
                  <a:srgbClr val="FFFF00"/>
                </a:solidFill>
                <a:latin typeface="Monotype Corsiva" pitchFamily="66" charset="0"/>
              </a:rPr>
              <a:t>župy, stolice, vojenské </a:t>
            </a:r>
            <a:r>
              <a:rPr lang="sk-SK" sz="2800" b="1" dirty="0">
                <a:solidFill>
                  <a:srgbClr val="FFFF00"/>
                </a:solidFill>
                <a:latin typeface="Monotype Corsiva" pitchFamily="66" charset="0"/>
              </a:rPr>
              <a:t>dištrikty </a:t>
            </a:r>
            <a:r>
              <a:rPr lang="sk-SK" sz="2800" b="1" dirty="0" smtClean="0">
                <a:solidFill>
                  <a:schemeClr val="bg1"/>
                </a:solidFill>
                <a:latin typeface="Monotype Corsiva" pitchFamily="66" charset="0"/>
              </a:rPr>
              <a:t>, </a:t>
            </a:r>
            <a:r>
              <a:rPr lang="sk-SK" sz="2800" b="1" dirty="0" smtClean="0">
                <a:solidFill>
                  <a:srgbClr val="FFFF00"/>
                </a:solidFill>
                <a:latin typeface="Monotype Corsiva" pitchFamily="66" charset="0"/>
              </a:rPr>
              <a:t>komitáty</a:t>
            </a:r>
            <a:r>
              <a:rPr lang="sk-SK" dirty="0"/>
              <a:t/>
            </a:r>
            <a:br>
              <a:rPr lang="sk-SK" dirty="0"/>
            </a:br>
            <a:r>
              <a:rPr lang="sk-SK" dirty="0"/>
              <a:t/>
            </a:r>
            <a:br>
              <a:rPr lang="sk-SK" dirty="0"/>
            </a:br>
            <a:endParaRPr lang="sk-SK" dirty="0"/>
          </a:p>
        </p:txBody>
      </p:sp>
      <p:pic>
        <p:nvPicPr>
          <p:cNvPr id="4098" name="Picture 2" descr="http://i.sme.sk/cdata/5/50/5045235/medi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466725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116632"/>
            <a:ext cx="8435280" cy="1143000"/>
          </a:xfrm>
        </p:spPr>
        <p:txBody>
          <a:bodyPr/>
          <a:lstStyle/>
          <a:p>
            <a:pPr algn="l"/>
            <a:r>
              <a:rPr lang="sk-SK" dirty="0">
                <a:solidFill>
                  <a:srgbClr val="FFFF00"/>
                </a:solidFill>
                <a:latin typeface="Monotype Corsiva" pitchFamily="66" charset="0"/>
              </a:rPr>
              <a:t>Zdroje:</a:t>
            </a:r>
            <a:endParaRPr lang="sk-SK" dirty="0"/>
          </a:p>
        </p:txBody>
      </p:sp>
      <p:sp>
        <p:nvSpPr>
          <p:cNvPr id="3" name="Zástupný symbol obsahu 2"/>
          <p:cNvSpPr>
            <a:spLocks noGrp="1"/>
          </p:cNvSpPr>
          <p:nvPr>
            <p:ph idx="1"/>
          </p:nvPr>
        </p:nvSpPr>
        <p:spPr>
          <a:xfrm>
            <a:off x="251520" y="1124744"/>
            <a:ext cx="8517632" cy="5112568"/>
          </a:xfrm>
        </p:spPr>
        <p:txBody>
          <a:bodyPr>
            <a:normAutofit lnSpcReduction="10000"/>
          </a:bodyPr>
          <a:lstStyle/>
          <a:p>
            <a:pPr marL="0" indent="0">
              <a:buNone/>
            </a:pPr>
            <a:r>
              <a:rPr lang="sk-SK" sz="2800" dirty="0" smtClean="0">
                <a:solidFill>
                  <a:srgbClr val="92D050"/>
                </a:solidFill>
                <a:latin typeface="Monotype Corsiva" pitchFamily="66" charset="0"/>
              </a:rPr>
              <a:t>Text:</a:t>
            </a:r>
          </a:p>
          <a:p>
            <a:pPr marL="0" indent="0">
              <a:buNone/>
            </a:pPr>
            <a:r>
              <a:rPr lang="sk-SK" sz="1800" dirty="0">
                <a:hlinkClick r:id="rId3"/>
              </a:rPr>
              <a:t>http://</a:t>
            </a:r>
            <a:r>
              <a:rPr lang="sk-SK" sz="1800" dirty="0" smtClean="0">
                <a:hlinkClick r:id="rId3"/>
              </a:rPr>
              <a:t>www.slovakia360.com/index.php?q=Doc&amp;Doc=802</a:t>
            </a:r>
            <a:r>
              <a:rPr lang="sk-SK" sz="1800" dirty="0" smtClean="0"/>
              <a:t> </a:t>
            </a:r>
            <a:r>
              <a:rPr lang="sk-SK" sz="1800" dirty="0">
                <a:solidFill>
                  <a:schemeClr val="bg1"/>
                </a:solidFill>
                <a:latin typeface="Monotype Corsiva" pitchFamily="66" charset="0"/>
              </a:rPr>
              <a:t>(24.11.2013</a:t>
            </a:r>
            <a:r>
              <a:rPr lang="sk-SK" sz="1800" dirty="0" smtClean="0">
                <a:solidFill>
                  <a:schemeClr val="bg1"/>
                </a:solidFill>
                <a:latin typeface="Monotype Corsiva" pitchFamily="66" charset="0"/>
              </a:rPr>
              <a:t>)</a:t>
            </a:r>
            <a:endParaRPr lang="sk-SK" sz="2000" dirty="0" smtClean="0">
              <a:solidFill>
                <a:schemeClr val="bg1"/>
              </a:solidFill>
              <a:latin typeface="Monotype Corsiva" pitchFamily="66" charset="0"/>
            </a:endParaRPr>
          </a:p>
          <a:p>
            <a:pPr marL="0" indent="0">
              <a:buNone/>
            </a:pPr>
            <a:r>
              <a:rPr lang="sk-SK" sz="2800" dirty="0" smtClean="0">
                <a:solidFill>
                  <a:srgbClr val="92D050"/>
                </a:solidFill>
                <a:latin typeface="Monotype Corsiva" pitchFamily="66" charset="0"/>
              </a:rPr>
              <a:t>Obrázky:</a:t>
            </a:r>
            <a:endParaRPr lang="sk-SK" sz="2800" dirty="0" smtClean="0">
              <a:solidFill>
                <a:srgbClr val="92D050"/>
              </a:solidFill>
              <a:hlinkClick r:id="rId4"/>
            </a:endParaRPr>
          </a:p>
          <a:p>
            <a:pPr marL="0" indent="0">
              <a:buNone/>
            </a:pPr>
            <a:r>
              <a:rPr lang="sk-SK" sz="1800" dirty="0" smtClean="0">
                <a:hlinkClick r:id="rId5"/>
              </a:rPr>
              <a:t>http</a:t>
            </a:r>
            <a:r>
              <a:rPr lang="sk-SK" sz="1800" dirty="0">
                <a:hlinkClick r:id="rId5"/>
              </a:rPr>
              <a:t>://</a:t>
            </a:r>
            <a:r>
              <a:rPr lang="sk-SK" sz="1800" dirty="0" smtClean="0">
                <a:hlinkClick r:id="rId5"/>
              </a:rPr>
              <a:t>www.e-regions.sk/sk/podbiel</a:t>
            </a:r>
            <a:r>
              <a:rPr lang="sk-SK" sz="1800" dirty="0" smtClean="0"/>
              <a:t> </a:t>
            </a:r>
            <a:r>
              <a:rPr lang="sk-SK" sz="1800" dirty="0">
                <a:solidFill>
                  <a:schemeClr val="bg1"/>
                </a:solidFill>
                <a:latin typeface="Monotype Corsiva" pitchFamily="66" charset="0"/>
              </a:rPr>
              <a:t>(24.11.2013)</a:t>
            </a:r>
          </a:p>
          <a:p>
            <a:pPr marL="0" indent="0">
              <a:buNone/>
            </a:pPr>
            <a:r>
              <a:rPr lang="sk-SK" sz="1800" dirty="0">
                <a:hlinkClick r:id="rId6"/>
              </a:rPr>
              <a:t>http://</a:t>
            </a:r>
            <a:r>
              <a:rPr lang="sk-SK" sz="1800" dirty="0" smtClean="0">
                <a:hlinkClick r:id="rId6"/>
              </a:rPr>
              <a:t>blog.sme.sk/clanok.asp?cl=70320</a:t>
            </a:r>
            <a:r>
              <a:rPr lang="sk-SK" sz="1800" dirty="0" smtClean="0"/>
              <a:t> </a:t>
            </a:r>
            <a:r>
              <a:rPr lang="sk-SK" sz="1800" dirty="0">
                <a:solidFill>
                  <a:schemeClr val="bg1"/>
                </a:solidFill>
                <a:latin typeface="Monotype Corsiva" pitchFamily="66" charset="0"/>
              </a:rPr>
              <a:t>(24.11.2013)</a:t>
            </a:r>
          </a:p>
          <a:p>
            <a:pPr marL="0" indent="0">
              <a:buNone/>
            </a:pPr>
            <a:r>
              <a:rPr lang="sk-SK" sz="1800" dirty="0">
                <a:hlinkClick r:id="rId7"/>
              </a:rPr>
              <a:t>http://</a:t>
            </a:r>
            <a:r>
              <a:rPr lang="sk-SK" sz="1800" dirty="0" smtClean="0">
                <a:hlinkClick r:id="rId7"/>
              </a:rPr>
              <a:t>www.madokys.eu/index.php?cPath=100024_100076&amp;osCsid=0na4h132tstub019gg206b2gd4</a:t>
            </a:r>
            <a:r>
              <a:rPr lang="sk-SK" sz="1800" dirty="0" smtClean="0"/>
              <a:t> </a:t>
            </a:r>
            <a:r>
              <a:rPr lang="sk-SK" sz="1800" dirty="0">
                <a:solidFill>
                  <a:schemeClr val="bg1"/>
                </a:solidFill>
                <a:latin typeface="Monotype Corsiva" pitchFamily="66" charset="0"/>
              </a:rPr>
              <a:t>(24.11.2013</a:t>
            </a:r>
            <a:r>
              <a:rPr lang="sk-SK" sz="1800" dirty="0" smtClean="0">
                <a:solidFill>
                  <a:schemeClr val="bg1"/>
                </a:solidFill>
                <a:latin typeface="Monotype Corsiva" pitchFamily="66" charset="0"/>
              </a:rPr>
              <a:t>)</a:t>
            </a:r>
          </a:p>
          <a:p>
            <a:pPr marL="0" indent="0">
              <a:buNone/>
            </a:pPr>
            <a:r>
              <a:rPr lang="sk-SK" sz="1800" dirty="0">
                <a:hlinkClick r:id="rId8"/>
              </a:rPr>
              <a:t>http://</a:t>
            </a:r>
            <a:r>
              <a:rPr lang="sk-SK" sz="1800" dirty="0" smtClean="0">
                <a:hlinkClick r:id="rId8"/>
              </a:rPr>
              <a:t>commons.wikimedia.org/wiki/File:Mestsk%C3%A1_pamiatkov%C3%A1_rezerv%C3%A1cia_Bratislava.svg</a:t>
            </a:r>
            <a:r>
              <a:rPr lang="sk-SK" sz="1800" dirty="0" smtClean="0"/>
              <a:t> </a:t>
            </a:r>
            <a:r>
              <a:rPr lang="sk-SK" sz="1800" dirty="0">
                <a:solidFill>
                  <a:schemeClr val="bg1"/>
                </a:solidFill>
                <a:latin typeface="Monotype Corsiva" pitchFamily="66" charset="0"/>
              </a:rPr>
              <a:t>(24.11.2013)</a:t>
            </a:r>
          </a:p>
          <a:p>
            <a:pPr marL="0" indent="0">
              <a:buNone/>
            </a:pPr>
            <a:r>
              <a:rPr lang="sk-SK" sz="1800" dirty="0">
                <a:hlinkClick r:id="rId9"/>
              </a:rPr>
              <a:t>http://</a:t>
            </a:r>
            <a:r>
              <a:rPr lang="sk-SK" sz="1800" dirty="0" smtClean="0">
                <a:hlinkClick r:id="rId9"/>
              </a:rPr>
              <a:t>www.tourismbratislava.com/event/sk/mestske-pamiatkove-rezervacie/332</a:t>
            </a:r>
            <a:r>
              <a:rPr lang="sk-SK" sz="1800" dirty="0" smtClean="0"/>
              <a:t> </a:t>
            </a:r>
            <a:r>
              <a:rPr lang="sk-SK" sz="1800" dirty="0">
                <a:solidFill>
                  <a:schemeClr val="bg1"/>
                </a:solidFill>
                <a:latin typeface="Monotype Corsiva" pitchFamily="66" charset="0"/>
              </a:rPr>
              <a:t>(24.11.2013)</a:t>
            </a:r>
          </a:p>
          <a:p>
            <a:pPr marL="0" indent="0">
              <a:buNone/>
            </a:pPr>
            <a:r>
              <a:rPr lang="sk-SK" sz="1800" dirty="0">
                <a:hlinkClick r:id="rId10"/>
              </a:rPr>
              <a:t>http://</a:t>
            </a:r>
            <a:r>
              <a:rPr lang="sk-SK" sz="1800" dirty="0" smtClean="0">
                <a:hlinkClick r:id="rId10"/>
              </a:rPr>
              <a:t>www.banskabystrica.sk/informacie-o-meste.phtml?id3=14482</a:t>
            </a:r>
            <a:r>
              <a:rPr lang="sk-SK" sz="1800" dirty="0" smtClean="0"/>
              <a:t> </a:t>
            </a:r>
            <a:r>
              <a:rPr lang="sk-SK" sz="1800" dirty="0">
                <a:solidFill>
                  <a:schemeClr val="bg1"/>
                </a:solidFill>
                <a:latin typeface="Monotype Corsiva" pitchFamily="66" charset="0"/>
              </a:rPr>
              <a:t>(24.11.2013)</a:t>
            </a:r>
          </a:p>
          <a:p>
            <a:pPr marL="0" indent="0">
              <a:buNone/>
            </a:pPr>
            <a:r>
              <a:rPr lang="sk-SK" sz="1800" dirty="0">
                <a:hlinkClick r:id="rId11"/>
              </a:rPr>
              <a:t>http://www.visitslovakia.com/banska-stiavnica</a:t>
            </a:r>
            <a:r>
              <a:rPr lang="sk-SK" sz="1800" dirty="0" smtClean="0">
                <a:hlinkClick r:id="rId11"/>
              </a:rPr>
              <a:t>/</a:t>
            </a:r>
            <a:r>
              <a:rPr lang="sk-SK" sz="1800" dirty="0" smtClean="0"/>
              <a:t> </a:t>
            </a:r>
            <a:r>
              <a:rPr lang="sk-SK" sz="1800" dirty="0">
                <a:solidFill>
                  <a:schemeClr val="bg1"/>
                </a:solidFill>
                <a:latin typeface="Monotype Corsiva" pitchFamily="66" charset="0"/>
              </a:rPr>
              <a:t>(24.11.2013)</a:t>
            </a:r>
          </a:p>
          <a:p>
            <a:pPr marL="0" indent="0">
              <a:buNone/>
            </a:pPr>
            <a:r>
              <a:rPr lang="sk-SK" sz="1800" dirty="0">
                <a:hlinkClick r:id="rId12"/>
              </a:rPr>
              <a:t>http://www.visitslovakia.com/juhovychodne-slovensko-2</a:t>
            </a:r>
            <a:r>
              <a:rPr lang="sk-SK" sz="1800" dirty="0" smtClean="0">
                <a:hlinkClick r:id="rId12"/>
              </a:rPr>
              <a:t>/</a:t>
            </a:r>
            <a:r>
              <a:rPr lang="sk-SK" sz="1800" dirty="0" smtClean="0"/>
              <a:t> </a:t>
            </a:r>
            <a:r>
              <a:rPr lang="sk-SK" sz="1800" dirty="0">
                <a:solidFill>
                  <a:schemeClr val="bg1"/>
                </a:solidFill>
                <a:latin typeface="Monotype Corsiva" pitchFamily="66" charset="0"/>
              </a:rPr>
              <a:t>(24.11.2013</a:t>
            </a:r>
            <a:r>
              <a:rPr lang="sk-SK" sz="1800" dirty="0" smtClean="0">
                <a:solidFill>
                  <a:schemeClr val="bg1"/>
                </a:solidFill>
                <a:latin typeface="Monotype Corsiva" pitchFamily="66" charset="0"/>
              </a:rPr>
              <a:t>)</a:t>
            </a:r>
          </a:p>
          <a:p>
            <a:pPr marL="0" indent="0">
              <a:buNone/>
            </a:pPr>
            <a:r>
              <a:rPr lang="sk-SK" sz="1800" dirty="0">
                <a:hlinkClick r:id="rId13"/>
              </a:rPr>
              <a:t>http://www.datatravel.sk/sk/unesco</a:t>
            </a:r>
            <a:r>
              <a:rPr lang="sk-SK" sz="1800" dirty="0" smtClean="0">
                <a:hlinkClick r:id="rId13"/>
              </a:rPr>
              <a:t>/</a:t>
            </a:r>
            <a:r>
              <a:rPr lang="sk-SK" sz="1800" dirty="0" smtClean="0"/>
              <a:t> </a:t>
            </a:r>
            <a:r>
              <a:rPr lang="sk-SK" sz="1800" dirty="0">
                <a:solidFill>
                  <a:schemeClr val="bg1"/>
                </a:solidFill>
                <a:latin typeface="Monotype Corsiva" pitchFamily="66" charset="0"/>
              </a:rPr>
              <a:t>(24.11.2013)</a:t>
            </a:r>
          </a:p>
          <a:p>
            <a:pPr marL="0" indent="0">
              <a:buNone/>
            </a:pPr>
            <a:r>
              <a:rPr lang="sk-SK" sz="2000" dirty="0">
                <a:hlinkClick r:id="rId14"/>
              </a:rPr>
              <a:t>http://www.newgo.sk/trnava-s-bohatou-polopenzi/</a:t>
            </a:r>
            <a:r>
              <a:rPr lang="sk-SK" sz="2000" dirty="0"/>
              <a:t> </a:t>
            </a:r>
            <a:r>
              <a:rPr lang="sk-SK" sz="2000" dirty="0">
                <a:solidFill>
                  <a:schemeClr val="bg1"/>
                </a:solidFill>
                <a:latin typeface="Monotype Corsiva" pitchFamily="66" charset="0"/>
              </a:rPr>
              <a:t>(24.11.2013)</a:t>
            </a:r>
          </a:p>
          <a:p>
            <a:pPr marL="0" indent="0">
              <a:buNone/>
            </a:pPr>
            <a:endParaRPr lang="sk-SK" sz="2000" dirty="0">
              <a:solidFill>
                <a:schemeClr val="bg1"/>
              </a:solidFill>
              <a:latin typeface="Monotype Corsiva" pitchFamily="66" charset="0"/>
            </a:endParaRPr>
          </a:p>
          <a:p>
            <a:pPr marL="0" indent="0">
              <a:buNone/>
            </a:pPr>
            <a:endParaRPr lang="sk-SK" sz="2000" dirty="0">
              <a:solidFill>
                <a:schemeClr val="bg1"/>
              </a:solidFill>
              <a:latin typeface="Monotype Corsiva" pitchFamily="66" charset="0"/>
            </a:endParaRPr>
          </a:p>
          <a:p>
            <a:pPr marL="0" indent="0">
              <a:buNone/>
            </a:pPr>
            <a:endParaRPr lang="sk-SK" dirty="0"/>
          </a:p>
        </p:txBody>
      </p:sp>
    </p:spTree>
    <p:extLst>
      <p:ext uri="{BB962C8B-B14F-4D97-AF65-F5344CB8AC3E}">
        <p14:creationId xmlns:p14="http://schemas.microsoft.com/office/powerpoint/2010/main" val="7169861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5050"/>
            <a:ext cx="8435280" cy="1143000"/>
          </a:xfrm>
        </p:spPr>
        <p:txBody>
          <a:bodyPr/>
          <a:lstStyle/>
          <a:p>
            <a:pPr algn="l"/>
            <a:r>
              <a:rPr lang="sk-SK" dirty="0">
                <a:solidFill>
                  <a:srgbClr val="FFFF00"/>
                </a:solidFill>
                <a:latin typeface="Monotype Corsiva" pitchFamily="66" charset="0"/>
              </a:rPr>
              <a:t>Zdroje:</a:t>
            </a:r>
            <a:endParaRPr lang="sk-SK" dirty="0"/>
          </a:p>
        </p:txBody>
      </p:sp>
      <p:sp>
        <p:nvSpPr>
          <p:cNvPr id="3" name="Zástupný symbol obsahu 2"/>
          <p:cNvSpPr>
            <a:spLocks noGrp="1"/>
          </p:cNvSpPr>
          <p:nvPr>
            <p:ph idx="1"/>
          </p:nvPr>
        </p:nvSpPr>
        <p:spPr>
          <a:xfrm>
            <a:off x="323528" y="908720"/>
            <a:ext cx="8496944" cy="5112568"/>
          </a:xfrm>
        </p:spPr>
        <p:txBody>
          <a:bodyPr>
            <a:normAutofit fontScale="92500"/>
          </a:bodyPr>
          <a:lstStyle/>
          <a:p>
            <a:pPr marL="0" indent="0">
              <a:buNone/>
            </a:pPr>
            <a:r>
              <a:rPr lang="sk-SK" sz="2400" dirty="0">
                <a:solidFill>
                  <a:srgbClr val="92D050"/>
                </a:solidFill>
                <a:latin typeface="Monotype Corsiva" pitchFamily="66" charset="0"/>
              </a:rPr>
              <a:t>Text</a:t>
            </a:r>
            <a:r>
              <a:rPr lang="sk-SK" sz="2400" dirty="0" smtClean="0">
                <a:solidFill>
                  <a:srgbClr val="92D050"/>
                </a:solidFill>
                <a:latin typeface="Monotype Corsiva" pitchFamily="66" charset="0"/>
              </a:rPr>
              <a:t>:</a:t>
            </a:r>
            <a:endParaRPr lang="sk-SK" sz="2400" dirty="0" smtClean="0">
              <a:solidFill>
                <a:srgbClr val="92D050"/>
              </a:solidFill>
              <a:hlinkClick r:id="rId2"/>
            </a:endParaRPr>
          </a:p>
          <a:p>
            <a:pPr marL="0" indent="0">
              <a:buNone/>
            </a:pPr>
            <a:r>
              <a:rPr lang="sk-SK" sz="1800" dirty="0" smtClean="0">
                <a:hlinkClick r:id="rId2"/>
              </a:rPr>
              <a:t>http</a:t>
            </a:r>
            <a:r>
              <a:rPr lang="sk-SK" sz="1800" dirty="0">
                <a:hlinkClick r:id="rId2"/>
              </a:rPr>
              <a:t>://</a:t>
            </a:r>
            <a:r>
              <a:rPr lang="sk-SK" sz="1800" dirty="0" smtClean="0">
                <a:hlinkClick r:id="rId2"/>
              </a:rPr>
              <a:t>www.kysucky-infoexpres.sk/rekordna-navstevnost-v-skanzene-vychylovka.html</a:t>
            </a:r>
            <a:r>
              <a:rPr lang="sk-SK" sz="1800" dirty="0" smtClean="0"/>
              <a:t> </a:t>
            </a:r>
            <a:r>
              <a:rPr lang="sk-SK" sz="1800" dirty="0">
                <a:solidFill>
                  <a:schemeClr val="bg1"/>
                </a:solidFill>
                <a:latin typeface="Monotype Corsiva" pitchFamily="66" charset="0"/>
              </a:rPr>
              <a:t>(24.11.2013</a:t>
            </a:r>
            <a:r>
              <a:rPr lang="sk-SK" sz="1800" dirty="0" smtClean="0">
                <a:solidFill>
                  <a:schemeClr val="bg1"/>
                </a:solidFill>
                <a:latin typeface="Monotype Corsiva" pitchFamily="66" charset="0"/>
              </a:rPr>
              <a:t>)</a:t>
            </a:r>
          </a:p>
          <a:p>
            <a:pPr marL="0" indent="0">
              <a:buNone/>
            </a:pPr>
            <a:endParaRPr lang="sk-SK" sz="2400" dirty="0" smtClean="0">
              <a:solidFill>
                <a:schemeClr val="bg1"/>
              </a:solidFill>
              <a:latin typeface="Monotype Corsiva" pitchFamily="66" charset="0"/>
            </a:endParaRPr>
          </a:p>
          <a:p>
            <a:pPr marL="0" indent="0">
              <a:buNone/>
            </a:pPr>
            <a:r>
              <a:rPr lang="sk-SK" sz="2400" dirty="0" smtClean="0">
                <a:solidFill>
                  <a:srgbClr val="92D050"/>
                </a:solidFill>
                <a:latin typeface="Monotype Corsiva" pitchFamily="66" charset="0"/>
              </a:rPr>
              <a:t>Obrázky:</a:t>
            </a:r>
          </a:p>
          <a:p>
            <a:pPr marL="0" indent="0">
              <a:buNone/>
            </a:pPr>
            <a:r>
              <a:rPr lang="sk-SK" sz="1800" dirty="0" smtClean="0">
                <a:hlinkClick r:id="rId3"/>
              </a:rPr>
              <a:t>http</a:t>
            </a:r>
            <a:r>
              <a:rPr lang="sk-SK" sz="1800" dirty="0">
                <a:hlinkClick r:id="rId3"/>
              </a:rPr>
              <a:t>://</a:t>
            </a:r>
            <a:r>
              <a:rPr lang="sk-SK" sz="1800" dirty="0" smtClean="0">
                <a:hlinkClick r:id="rId3"/>
              </a:rPr>
              <a:t>www.najvtatrach.sk/atrakcie/skanzen_pribylina/svk.php?link=informacie</a:t>
            </a:r>
            <a:r>
              <a:rPr lang="sk-SK" sz="1800" dirty="0" smtClean="0"/>
              <a:t> </a:t>
            </a:r>
            <a:r>
              <a:rPr lang="sk-SK" sz="1800" dirty="0">
                <a:solidFill>
                  <a:schemeClr val="bg1"/>
                </a:solidFill>
                <a:latin typeface="Monotype Corsiva" pitchFamily="66" charset="0"/>
              </a:rPr>
              <a:t>(24.11.2013)</a:t>
            </a:r>
          </a:p>
          <a:p>
            <a:pPr marL="0" indent="0">
              <a:buNone/>
            </a:pPr>
            <a:r>
              <a:rPr lang="sk-SK" sz="1800" dirty="0">
                <a:hlinkClick r:id="rId4"/>
              </a:rPr>
              <a:t>http://</a:t>
            </a:r>
            <a:r>
              <a:rPr lang="sk-SK" sz="1800" dirty="0" smtClean="0">
                <a:hlinkClick r:id="rId4"/>
              </a:rPr>
              <a:t>www.geolocation.ws/v/P/25472290/skanzen-kysuckej-dediny-vychylovka/en</a:t>
            </a:r>
            <a:r>
              <a:rPr lang="sk-SK" sz="1800" dirty="0" smtClean="0"/>
              <a:t> </a:t>
            </a:r>
            <a:r>
              <a:rPr lang="sk-SK" sz="1800" dirty="0">
                <a:solidFill>
                  <a:schemeClr val="bg1"/>
                </a:solidFill>
                <a:latin typeface="Monotype Corsiva" pitchFamily="66" charset="0"/>
              </a:rPr>
              <a:t>(24.11.2013)</a:t>
            </a:r>
          </a:p>
          <a:p>
            <a:pPr marL="0" indent="0">
              <a:buNone/>
            </a:pPr>
            <a:r>
              <a:rPr lang="sk-SK" sz="1800" dirty="0">
                <a:hlinkClick r:id="rId5"/>
              </a:rPr>
              <a:t>http://</a:t>
            </a:r>
            <a:r>
              <a:rPr lang="sk-SK" sz="1800" dirty="0" smtClean="0">
                <a:hlinkClick r:id="rId5"/>
              </a:rPr>
              <a:t>www.spoznaj.eu/humenne-skanzen-vylet</a:t>
            </a:r>
            <a:r>
              <a:rPr lang="sk-SK" sz="1800" dirty="0" smtClean="0"/>
              <a:t> </a:t>
            </a:r>
            <a:r>
              <a:rPr lang="sk-SK" sz="1800" dirty="0">
                <a:solidFill>
                  <a:schemeClr val="bg1"/>
                </a:solidFill>
                <a:latin typeface="Monotype Corsiva" pitchFamily="66" charset="0"/>
              </a:rPr>
              <a:t>(24.11.2013)</a:t>
            </a:r>
          </a:p>
          <a:p>
            <a:pPr marL="0" indent="0">
              <a:buNone/>
            </a:pPr>
            <a:r>
              <a:rPr lang="sk-SK" sz="1800" dirty="0">
                <a:hlinkClick r:id="rId6"/>
              </a:rPr>
              <a:t>http://</a:t>
            </a:r>
            <a:r>
              <a:rPr lang="sk-SK" sz="1800" dirty="0" smtClean="0">
                <a:hlinkClick r:id="rId6"/>
              </a:rPr>
              <a:t>fotky.sme.sk/fotka/286414/folklorne-slavnosti-detva</a:t>
            </a:r>
            <a:r>
              <a:rPr lang="sk-SK" sz="1800" dirty="0" smtClean="0"/>
              <a:t> </a:t>
            </a:r>
            <a:r>
              <a:rPr lang="sk-SK" sz="1800" dirty="0">
                <a:solidFill>
                  <a:schemeClr val="bg1"/>
                </a:solidFill>
                <a:latin typeface="Monotype Corsiva" pitchFamily="66" charset="0"/>
              </a:rPr>
              <a:t>(24.11.2013)</a:t>
            </a:r>
          </a:p>
          <a:p>
            <a:pPr marL="0" indent="0">
              <a:buNone/>
            </a:pPr>
            <a:r>
              <a:rPr lang="sk-SK" sz="1800" dirty="0">
                <a:hlinkClick r:id="rId7"/>
              </a:rPr>
              <a:t>http://www.teraz.sk/fotodennik/vychodna-folklorne-slavnosti/14797-fotografia.html#/</a:t>
            </a:r>
            <a:r>
              <a:rPr lang="sk-SK" sz="1800" dirty="0" smtClean="0">
                <a:hlinkClick r:id="rId7"/>
              </a:rPr>
              <a:t>fotodennik/fotografia/14797</a:t>
            </a:r>
            <a:r>
              <a:rPr lang="sk-SK" sz="1800" dirty="0" smtClean="0"/>
              <a:t> </a:t>
            </a:r>
            <a:r>
              <a:rPr lang="sk-SK" sz="1800" dirty="0">
                <a:solidFill>
                  <a:schemeClr val="bg1"/>
                </a:solidFill>
                <a:latin typeface="Monotype Corsiva" pitchFamily="66" charset="0"/>
              </a:rPr>
              <a:t>(24.11.2013)</a:t>
            </a:r>
          </a:p>
          <a:p>
            <a:pPr marL="0" indent="0">
              <a:buNone/>
            </a:pPr>
            <a:r>
              <a:rPr lang="sk-SK" sz="1800" dirty="0">
                <a:hlinkClick r:id="rId8"/>
              </a:rPr>
              <a:t>http://www.teraz.sk/fotodennik/vychodna-folklorne-slavnosti/14797-fotografia.html#/</a:t>
            </a:r>
            <a:r>
              <a:rPr lang="sk-SK" sz="1800" dirty="0" smtClean="0">
                <a:hlinkClick r:id="rId8"/>
              </a:rPr>
              <a:t>fotodennik/fotografia/14807</a:t>
            </a:r>
            <a:r>
              <a:rPr lang="sk-SK" sz="1800" dirty="0" smtClean="0"/>
              <a:t> </a:t>
            </a:r>
            <a:r>
              <a:rPr lang="sk-SK" sz="1800" dirty="0">
                <a:solidFill>
                  <a:schemeClr val="bg1"/>
                </a:solidFill>
                <a:latin typeface="Monotype Corsiva" pitchFamily="66" charset="0"/>
              </a:rPr>
              <a:t>(24.11.2013</a:t>
            </a:r>
            <a:r>
              <a:rPr lang="sk-SK" sz="1800" dirty="0" smtClean="0">
                <a:solidFill>
                  <a:schemeClr val="bg1"/>
                </a:solidFill>
                <a:latin typeface="Monotype Corsiva" pitchFamily="66" charset="0"/>
              </a:rPr>
              <a:t>)</a:t>
            </a:r>
          </a:p>
          <a:p>
            <a:pPr marL="0" indent="0">
              <a:buNone/>
            </a:pPr>
            <a:r>
              <a:rPr lang="sk-SK" sz="1800" dirty="0">
                <a:hlinkClick r:id="rId9"/>
              </a:rPr>
              <a:t>http://</a:t>
            </a:r>
            <a:r>
              <a:rPr lang="sk-SK" sz="1800" dirty="0" smtClean="0">
                <a:hlinkClick r:id="rId9"/>
              </a:rPr>
              <a:t>www.festivaly.sk/festival/www/6042</a:t>
            </a:r>
            <a:r>
              <a:rPr lang="sk-SK" sz="1800" dirty="0" smtClean="0"/>
              <a:t> </a:t>
            </a:r>
            <a:r>
              <a:rPr lang="sk-SK" sz="1800" dirty="0">
                <a:solidFill>
                  <a:schemeClr val="bg1"/>
                </a:solidFill>
                <a:latin typeface="Monotype Corsiva" pitchFamily="66" charset="0"/>
              </a:rPr>
              <a:t>(24.11.2013</a:t>
            </a:r>
            <a:r>
              <a:rPr lang="sk-SK" sz="1800" dirty="0" smtClean="0">
                <a:solidFill>
                  <a:schemeClr val="bg1"/>
                </a:solidFill>
                <a:latin typeface="Monotype Corsiva" pitchFamily="66" charset="0"/>
              </a:rPr>
              <a:t>)</a:t>
            </a:r>
          </a:p>
          <a:p>
            <a:pPr marL="0" indent="0">
              <a:buNone/>
            </a:pPr>
            <a:r>
              <a:rPr lang="sk-SK" sz="1800" dirty="0">
                <a:hlinkClick r:id="rId10"/>
              </a:rPr>
              <a:t>http://www.sashe.sk/MARETT/journal/sutaz...</a:t>
            </a:r>
            <a:r>
              <a:rPr lang="sk-SK" sz="1800" dirty="0" smtClean="0">
                <a:hlinkClick r:id="rId10"/>
              </a:rPr>
              <a:t>kroj-moja</a:t>
            </a:r>
            <a:r>
              <a:rPr lang="sk-SK" sz="1800" dirty="0" smtClean="0"/>
              <a:t> </a:t>
            </a:r>
            <a:r>
              <a:rPr lang="sk-SK" sz="1800" dirty="0">
                <a:solidFill>
                  <a:schemeClr val="bg1"/>
                </a:solidFill>
                <a:latin typeface="Monotype Corsiva" pitchFamily="66" charset="0"/>
              </a:rPr>
              <a:t>(24.11.2013)</a:t>
            </a:r>
          </a:p>
          <a:p>
            <a:pPr marL="0" indent="0">
              <a:buNone/>
            </a:pPr>
            <a:endParaRPr lang="sk-SK" sz="1800" dirty="0">
              <a:solidFill>
                <a:schemeClr val="bg1"/>
              </a:solidFill>
              <a:latin typeface="Monotype Corsiva" pitchFamily="66" charset="0"/>
            </a:endParaRPr>
          </a:p>
          <a:p>
            <a:pPr marL="0" indent="0">
              <a:buNone/>
            </a:pPr>
            <a:endParaRPr lang="sk-SK" sz="1800" dirty="0">
              <a:solidFill>
                <a:schemeClr val="bg1"/>
              </a:solidFill>
              <a:latin typeface="Monotype Corsiva" pitchFamily="66" charset="0"/>
            </a:endParaRPr>
          </a:p>
          <a:p>
            <a:pPr marL="0" indent="0">
              <a:buNone/>
            </a:pPr>
            <a:endParaRPr lang="sk-SK" sz="1800" dirty="0">
              <a:hlinkClick r:id="rId11"/>
            </a:endParaRPr>
          </a:p>
          <a:p>
            <a:endParaRPr lang="sk-SK" dirty="0"/>
          </a:p>
        </p:txBody>
      </p:sp>
    </p:spTree>
    <p:extLst>
      <p:ext uri="{BB962C8B-B14F-4D97-AF65-F5344CB8AC3E}">
        <p14:creationId xmlns:p14="http://schemas.microsoft.com/office/powerpoint/2010/main" val="6715699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79512" y="260649"/>
            <a:ext cx="3384376" cy="1801024"/>
          </a:xfrm>
        </p:spPr>
        <p:style>
          <a:lnRef idx="0">
            <a:schemeClr val="accent1"/>
          </a:lnRef>
          <a:fillRef idx="3">
            <a:schemeClr val="accent1"/>
          </a:fillRef>
          <a:effectRef idx="3">
            <a:schemeClr val="accent1"/>
          </a:effectRef>
          <a:fontRef idx="minor">
            <a:schemeClr val="lt1"/>
          </a:fontRef>
        </p:style>
        <p:txBody>
          <a:bodyPr>
            <a:normAutofit/>
          </a:bodyPr>
          <a:lstStyle/>
          <a:p>
            <a:pPr marL="0" indent="0">
              <a:buNone/>
            </a:pPr>
            <a:r>
              <a:rPr lang="sk-SK" sz="2800" dirty="0">
                <a:solidFill>
                  <a:schemeClr val="bg1"/>
                </a:solidFill>
                <a:latin typeface="Monotype Corsiva" pitchFamily="66" charset="0"/>
              </a:rPr>
              <a:t>► </a:t>
            </a:r>
            <a:r>
              <a:rPr lang="sk-SK" sz="2800" dirty="0" smtClean="0">
                <a:solidFill>
                  <a:srgbClr val="FFFF00"/>
                </a:solidFill>
                <a:effectLst>
                  <a:outerShdw blurRad="38100" dist="38100" dir="2700000" algn="tl">
                    <a:srgbClr val="000000">
                      <a:alpha val="43137"/>
                    </a:srgbClr>
                  </a:outerShdw>
                </a:effectLst>
                <a:latin typeface="Monotype Corsiva" pitchFamily="66" charset="0"/>
              </a:rPr>
              <a:t>10 </a:t>
            </a:r>
            <a:r>
              <a:rPr lang="sk-SK" sz="2800" dirty="0">
                <a:solidFill>
                  <a:srgbClr val="FFFF00"/>
                </a:solidFill>
                <a:effectLst>
                  <a:outerShdw blurRad="38100" dist="38100" dir="2700000" algn="tl">
                    <a:srgbClr val="000000">
                      <a:alpha val="43137"/>
                    </a:srgbClr>
                  </a:outerShdw>
                </a:effectLst>
                <a:latin typeface="Monotype Corsiva" pitchFamily="66" charset="0"/>
              </a:rPr>
              <a:t>- 13. </a:t>
            </a:r>
            <a:r>
              <a:rPr lang="sk-SK" sz="2800" dirty="0" err="1">
                <a:solidFill>
                  <a:srgbClr val="FFFF00"/>
                </a:solidFill>
                <a:effectLst>
                  <a:outerShdw blurRad="38100" dist="38100" dir="2700000" algn="tl">
                    <a:srgbClr val="000000">
                      <a:alpha val="43137"/>
                    </a:srgbClr>
                  </a:outerShdw>
                </a:effectLst>
                <a:latin typeface="Monotype Corsiva" pitchFamily="66" charset="0"/>
              </a:rPr>
              <a:t>st</a:t>
            </a:r>
            <a:r>
              <a:rPr lang="sk-SK" sz="2800" dirty="0">
                <a:solidFill>
                  <a:srgbClr val="FFFF00"/>
                </a:solidFill>
                <a:effectLst>
                  <a:outerShdw blurRad="38100" dist="38100" dir="2700000" algn="tl">
                    <a:srgbClr val="000000">
                      <a:alpha val="43137"/>
                    </a:srgbClr>
                  </a:outerShdw>
                </a:effectLst>
                <a:latin typeface="Monotype Corsiva" pitchFamily="66" charset="0"/>
              </a:rPr>
              <a:t> </a:t>
            </a:r>
            <a:r>
              <a:rPr lang="sk-SK" sz="2800" dirty="0">
                <a:solidFill>
                  <a:schemeClr val="bg1"/>
                </a:solidFill>
                <a:effectLst>
                  <a:outerShdw blurRad="38100" dist="38100" dir="2700000" algn="tl">
                    <a:srgbClr val="000000">
                      <a:alpha val="43137"/>
                    </a:srgbClr>
                  </a:outerShdw>
                </a:effectLst>
                <a:latin typeface="Monotype Corsiva" pitchFamily="66" charset="0"/>
              </a:rPr>
              <a:t>= komitáty</a:t>
            </a:r>
          </a:p>
          <a:p>
            <a:pPr marL="0" indent="0">
              <a:buNone/>
            </a:pPr>
            <a:r>
              <a:rPr lang="sk-SK" sz="2800" dirty="0">
                <a:solidFill>
                  <a:schemeClr val="bg1"/>
                </a:solidFill>
                <a:latin typeface="Monotype Corsiva" pitchFamily="66" charset="0"/>
              </a:rPr>
              <a:t>► </a:t>
            </a:r>
            <a:r>
              <a:rPr lang="sk-SK" sz="2800" dirty="0" smtClean="0">
                <a:solidFill>
                  <a:srgbClr val="FFFF00"/>
                </a:solidFill>
                <a:effectLst>
                  <a:outerShdw blurRad="38100" dist="38100" dir="2700000" algn="tl">
                    <a:srgbClr val="000000">
                      <a:alpha val="43137"/>
                    </a:srgbClr>
                  </a:outerShdw>
                </a:effectLst>
                <a:latin typeface="Monotype Corsiva" pitchFamily="66" charset="0"/>
              </a:rPr>
              <a:t>13 </a:t>
            </a:r>
            <a:r>
              <a:rPr lang="sk-SK" sz="2800" dirty="0">
                <a:solidFill>
                  <a:srgbClr val="FFFF00"/>
                </a:solidFill>
                <a:effectLst>
                  <a:outerShdw blurRad="38100" dist="38100" dir="2700000" algn="tl">
                    <a:srgbClr val="000000">
                      <a:alpha val="43137"/>
                    </a:srgbClr>
                  </a:outerShdw>
                </a:effectLst>
                <a:latin typeface="Monotype Corsiva" pitchFamily="66" charset="0"/>
              </a:rPr>
              <a:t>- 19. </a:t>
            </a:r>
            <a:r>
              <a:rPr lang="sk-SK" sz="2800" dirty="0" err="1">
                <a:solidFill>
                  <a:srgbClr val="FFFF00"/>
                </a:solidFill>
                <a:effectLst>
                  <a:outerShdw blurRad="38100" dist="38100" dir="2700000" algn="tl">
                    <a:srgbClr val="000000">
                      <a:alpha val="43137"/>
                    </a:srgbClr>
                  </a:outerShdw>
                </a:effectLst>
                <a:latin typeface="Monotype Corsiva" pitchFamily="66" charset="0"/>
              </a:rPr>
              <a:t>st</a:t>
            </a:r>
            <a:r>
              <a:rPr lang="sk-SK" sz="2800" dirty="0">
                <a:solidFill>
                  <a:srgbClr val="FFFF00"/>
                </a:solidFill>
                <a:effectLst>
                  <a:outerShdw blurRad="38100" dist="38100" dir="2700000" algn="tl">
                    <a:srgbClr val="000000">
                      <a:alpha val="43137"/>
                    </a:srgbClr>
                  </a:outerShdw>
                </a:effectLst>
                <a:latin typeface="Monotype Corsiva" pitchFamily="66" charset="0"/>
              </a:rPr>
              <a:t> </a:t>
            </a:r>
            <a:r>
              <a:rPr lang="sk-SK" sz="2800" dirty="0">
                <a:solidFill>
                  <a:schemeClr val="bg1"/>
                </a:solidFill>
                <a:effectLst>
                  <a:outerShdw blurRad="38100" dist="38100" dir="2700000" algn="tl">
                    <a:srgbClr val="000000">
                      <a:alpha val="43137"/>
                    </a:srgbClr>
                  </a:outerShdw>
                </a:effectLst>
                <a:latin typeface="Monotype Corsiva" pitchFamily="66" charset="0"/>
              </a:rPr>
              <a:t>= stolice</a:t>
            </a:r>
          </a:p>
          <a:p>
            <a:pPr marL="0" indent="0">
              <a:buNone/>
            </a:pPr>
            <a:r>
              <a:rPr lang="sk-SK" sz="2800" dirty="0">
                <a:solidFill>
                  <a:schemeClr val="bg1"/>
                </a:solidFill>
                <a:latin typeface="Monotype Corsiva" pitchFamily="66" charset="0"/>
              </a:rPr>
              <a:t>► </a:t>
            </a:r>
            <a:r>
              <a:rPr lang="sk-SK" sz="2800" dirty="0" smtClean="0">
                <a:solidFill>
                  <a:srgbClr val="FFFF00"/>
                </a:solidFill>
                <a:effectLst>
                  <a:outerShdw blurRad="38100" dist="38100" dir="2700000" algn="tl">
                    <a:srgbClr val="000000">
                      <a:alpha val="43137"/>
                    </a:srgbClr>
                  </a:outerShdw>
                </a:effectLst>
                <a:latin typeface="Monotype Corsiva" pitchFamily="66" charset="0"/>
              </a:rPr>
              <a:t>19 </a:t>
            </a:r>
            <a:r>
              <a:rPr lang="sk-SK" sz="2800" dirty="0" err="1">
                <a:solidFill>
                  <a:srgbClr val="FFFF00"/>
                </a:solidFill>
                <a:effectLst>
                  <a:outerShdw blurRad="38100" dist="38100" dir="2700000" algn="tl">
                    <a:srgbClr val="000000">
                      <a:alpha val="43137"/>
                    </a:srgbClr>
                  </a:outerShdw>
                </a:effectLst>
                <a:latin typeface="Monotype Corsiva" pitchFamily="66" charset="0"/>
              </a:rPr>
              <a:t>st</a:t>
            </a:r>
            <a:r>
              <a:rPr lang="sk-SK" sz="2800" dirty="0">
                <a:solidFill>
                  <a:srgbClr val="FFFF00"/>
                </a:solidFill>
                <a:effectLst>
                  <a:outerShdw blurRad="38100" dist="38100" dir="2700000" algn="tl">
                    <a:srgbClr val="000000">
                      <a:alpha val="43137"/>
                    </a:srgbClr>
                  </a:outerShdw>
                </a:effectLst>
                <a:latin typeface="Monotype Corsiva" pitchFamily="66" charset="0"/>
              </a:rPr>
              <a:t> - r. 1928 </a:t>
            </a:r>
            <a:r>
              <a:rPr lang="sk-SK" sz="2800" dirty="0">
                <a:solidFill>
                  <a:schemeClr val="bg1"/>
                </a:solidFill>
                <a:effectLst>
                  <a:outerShdw blurRad="38100" dist="38100" dir="2700000" algn="tl">
                    <a:srgbClr val="000000">
                      <a:alpha val="43137"/>
                    </a:srgbClr>
                  </a:outerShdw>
                </a:effectLst>
                <a:latin typeface="Monotype Corsiva" pitchFamily="66" charset="0"/>
              </a:rPr>
              <a:t>=</a:t>
            </a:r>
            <a:r>
              <a:rPr lang="sk-SK" sz="2800" dirty="0" smtClean="0">
                <a:solidFill>
                  <a:schemeClr val="bg1"/>
                </a:solidFill>
                <a:effectLst>
                  <a:outerShdw blurRad="38100" dist="38100" dir="2700000" algn="tl">
                    <a:srgbClr val="000000">
                      <a:alpha val="43137"/>
                    </a:srgbClr>
                  </a:outerShdw>
                </a:effectLst>
                <a:latin typeface="Monotype Corsiva" pitchFamily="66" charset="0"/>
              </a:rPr>
              <a:t>župy</a:t>
            </a:r>
            <a:endParaRPr lang="sk-SK" sz="2800" dirty="0">
              <a:solidFill>
                <a:schemeClr val="bg1"/>
              </a:solidFill>
              <a:effectLst>
                <a:outerShdw blurRad="38100" dist="38100" dir="2700000" algn="tl">
                  <a:srgbClr val="000000">
                    <a:alpha val="43137"/>
                  </a:srgbClr>
                </a:outerShdw>
              </a:effectLst>
              <a:latin typeface="Monotype Corsiva" pitchFamily="66" charset="0"/>
            </a:endParaRPr>
          </a:p>
        </p:txBody>
      </p:sp>
      <p:sp>
        <p:nvSpPr>
          <p:cNvPr id="4" name="BlokTextu 3"/>
          <p:cNvSpPr txBox="1"/>
          <p:nvPr/>
        </p:nvSpPr>
        <p:spPr>
          <a:xfrm>
            <a:off x="3707904" y="260649"/>
            <a:ext cx="5328593" cy="335476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sk-SK" sz="2800" dirty="0">
                <a:solidFill>
                  <a:schemeClr val="bg1"/>
                </a:solidFill>
                <a:latin typeface="Monotype Corsiva" pitchFamily="66" charset="0"/>
              </a:rPr>
              <a:t>► </a:t>
            </a:r>
            <a:r>
              <a:rPr lang="sk-SK" sz="2800" dirty="0">
                <a:solidFill>
                  <a:srgbClr val="FFFF00"/>
                </a:solidFill>
                <a:effectLst>
                  <a:outerShdw blurRad="38100" dist="38100" dir="2700000" algn="tl">
                    <a:srgbClr val="000000">
                      <a:alpha val="43137"/>
                    </a:srgbClr>
                  </a:outerShdw>
                </a:effectLst>
                <a:latin typeface="Monotype Corsiva" pitchFamily="66" charset="0"/>
              </a:rPr>
              <a:t>r. 1928 </a:t>
            </a:r>
            <a:r>
              <a:rPr lang="sk-SK" sz="2800" dirty="0">
                <a:solidFill>
                  <a:schemeClr val="bg1"/>
                </a:solidFill>
                <a:effectLst>
                  <a:outerShdw blurRad="38100" dist="38100" dir="2700000" algn="tl">
                    <a:srgbClr val="000000">
                      <a:alpha val="43137"/>
                    </a:srgbClr>
                  </a:outerShdw>
                </a:effectLst>
                <a:latin typeface="Monotype Corsiva" pitchFamily="66" charset="0"/>
              </a:rPr>
              <a:t>= zrušili sa župy, ostali len okresy</a:t>
            </a:r>
          </a:p>
          <a:p>
            <a:r>
              <a:rPr lang="sk-SK" sz="2800" dirty="0">
                <a:solidFill>
                  <a:schemeClr val="bg1"/>
                </a:solidFill>
                <a:latin typeface="Monotype Corsiva" pitchFamily="66" charset="0"/>
              </a:rPr>
              <a:t>►</a:t>
            </a:r>
            <a:r>
              <a:rPr lang="sk-SK" sz="2800" dirty="0">
                <a:solidFill>
                  <a:schemeClr val="bg1"/>
                </a:solidFill>
                <a:effectLst>
                  <a:outerShdw blurRad="38100" dist="38100" dir="2700000" algn="tl">
                    <a:srgbClr val="000000">
                      <a:alpha val="43137"/>
                    </a:srgbClr>
                  </a:outerShdw>
                </a:effectLst>
                <a:latin typeface="Monotype Corsiva" pitchFamily="66" charset="0"/>
              </a:rPr>
              <a:t> po 2 sv. vojne sa správa niekoľkokrát menila</a:t>
            </a:r>
          </a:p>
          <a:p>
            <a:r>
              <a:rPr lang="sk-SK" sz="2800" dirty="0">
                <a:solidFill>
                  <a:schemeClr val="bg1"/>
                </a:solidFill>
                <a:latin typeface="Monotype Corsiva" pitchFamily="66" charset="0"/>
              </a:rPr>
              <a:t>► </a:t>
            </a:r>
            <a:r>
              <a:rPr lang="sk-SK" sz="2800" dirty="0">
                <a:solidFill>
                  <a:srgbClr val="FFFF00"/>
                </a:solidFill>
                <a:effectLst>
                  <a:outerShdw blurRad="38100" dist="38100" dir="2700000" algn="tl">
                    <a:srgbClr val="000000">
                      <a:alpha val="43137"/>
                    </a:srgbClr>
                  </a:outerShdw>
                </a:effectLst>
                <a:latin typeface="Monotype Corsiva" pitchFamily="66" charset="0"/>
              </a:rPr>
              <a:t>r. 1996 </a:t>
            </a:r>
            <a:r>
              <a:rPr lang="sk-SK" sz="2800" dirty="0">
                <a:solidFill>
                  <a:schemeClr val="bg1"/>
                </a:solidFill>
                <a:effectLst>
                  <a:outerShdw blurRad="38100" dist="38100" dir="2700000" algn="tl">
                    <a:srgbClr val="000000">
                      <a:alpha val="43137"/>
                    </a:srgbClr>
                  </a:outerShdw>
                </a:effectLst>
                <a:latin typeface="Monotype Corsiva" pitchFamily="66" charset="0"/>
              </a:rPr>
              <a:t>=  8 krajov</a:t>
            </a:r>
            <a:r>
              <a:rPr lang="sk-SK" sz="2800">
                <a:solidFill>
                  <a:schemeClr val="bg1"/>
                </a:solidFill>
                <a:effectLst>
                  <a:outerShdw blurRad="38100" dist="38100" dir="2700000" algn="tl">
                    <a:srgbClr val="000000">
                      <a:alpha val="43137"/>
                    </a:srgbClr>
                  </a:outerShdw>
                </a:effectLst>
                <a:latin typeface="Monotype Corsiva" pitchFamily="66" charset="0"/>
              </a:rPr>
              <a:t>, </a:t>
            </a:r>
            <a:r>
              <a:rPr lang="sk-SK" sz="2800" smtClean="0">
                <a:solidFill>
                  <a:schemeClr val="bg1"/>
                </a:solidFill>
                <a:effectLst>
                  <a:outerShdw blurRad="38100" dist="38100" dir="2700000" algn="tl">
                    <a:srgbClr val="000000">
                      <a:alpha val="43137"/>
                    </a:srgbClr>
                  </a:outerShdw>
                </a:effectLst>
                <a:latin typeface="Monotype Corsiva" pitchFamily="66" charset="0"/>
              </a:rPr>
              <a:t>79 </a:t>
            </a:r>
            <a:r>
              <a:rPr lang="sk-SK" sz="2800" dirty="0">
                <a:solidFill>
                  <a:schemeClr val="bg1"/>
                </a:solidFill>
                <a:effectLst>
                  <a:outerShdw blurRad="38100" dist="38100" dir="2700000" algn="tl">
                    <a:srgbClr val="000000">
                      <a:alpha val="43137"/>
                    </a:srgbClr>
                  </a:outerShdw>
                </a:effectLst>
                <a:latin typeface="Monotype Corsiva" pitchFamily="66" charset="0"/>
              </a:rPr>
              <a:t>okresov</a:t>
            </a:r>
          </a:p>
          <a:p>
            <a:r>
              <a:rPr lang="sk-SK" dirty="0"/>
              <a:t/>
            </a:r>
            <a:br>
              <a:rPr lang="sk-SK" dirty="0"/>
            </a:br>
            <a:r>
              <a:rPr lang="sk-SK" dirty="0"/>
              <a:t/>
            </a:r>
            <a:br>
              <a:rPr lang="sk-SK" dirty="0"/>
            </a:br>
            <a:endParaRPr lang="sk-SK" dirty="0"/>
          </a:p>
          <a:p>
            <a:endParaRPr lang="sk-SK" dirty="0"/>
          </a:p>
        </p:txBody>
      </p:sp>
      <p:pic>
        <p:nvPicPr>
          <p:cNvPr id="5124" name="Picture 4" descr="http://www.kvhbeskydy.sk/wp-content/uploads/gallery/erby-stolic/up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636912"/>
            <a:ext cx="7344816" cy="3707760"/>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p:cNvSpPr txBox="1"/>
          <p:nvPr/>
        </p:nvSpPr>
        <p:spPr>
          <a:xfrm>
            <a:off x="683568" y="6344672"/>
            <a:ext cx="2738378" cy="400110"/>
          </a:xfrm>
          <a:prstGeom prst="rect">
            <a:avLst/>
          </a:prstGeom>
          <a:noFill/>
        </p:spPr>
        <p:txBody>
          <a:bodyPr wrap="none" rtlCol="0">
            <a:spAutoFit/>
          </a:bodyPr>
          <a:lstStyle/>
          <a:p>
            <a:r>
              <a:rPr lang="sk-SK" dirty="0"/>
              <a:t> </a:t>
            </a:r>
            <a:r>
              <a:rPr lang="sk-SK" sz="2000" b="1" dirty="0"/>
              <a:t>Mapa žúp na Slovensku</a:t>
            </a:r>
          </a:p>
        </p:txBody>
      </p:sp>
    </p:spTree>
    <p:extLst>
      <p:ext uri="{BB962C8B-B14F-4D97-AF65-F5344CB8AC3E}">
        <p14:creationId xmlns:p14="http://schemas.microsoft.com/office/powerpoint/2010/main" val="265378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268760"/>
            <a:ext cx="8229600" cy="1143000"/>
          </a:xfrm>
        </p:spPr>
        <p:txBody>
          <a:bodyPr>
            <a:normAutofit fontScale="90000"/>
          </a:bodyPr>
          <a:lstStyle/>
          <a:p>
            <a:r>
              <a:rPr lang="sk-SK" dirty="0">
                <a:solidFill>
                  <a:srgbClr val="FFFF00"/>
                </a:solidFill>
                <a:latin typeface="Monotype Corsiva" pitchFamily="66" charset="0"/>
              </a:rPr>
              <a:t>- podľa tradícií a spoločného odevu sa vytvorili  regióny</a:t>
            </a:r>
            <a:r>
              <a:rPr lang="sk-SK" dirty="0"/>
              <a:t/>
            </a:r>
            <a:br>
              <a:rPr lang="sk-SK" dirty="0"/>
            </a:br>
            <a:r>
              <a:rPr lang="sk-SK" dirty="0"/>
              <a:t/>
            </a:r>
            <a:br>
              <a:rPr lang="sk-SK" dirty="0"/>
            </a:br>
            <a:endParaRPr lang="sk-SK" dirty="0"/>
          </a:p>
        </p:txBody>
      </p:sp>
      <p:pic>
        <p:nvPicPr>
          <p:cNvPr id="5" name="Obrázo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01" y="2060848"/>
            <a:ext cx="7320136" cy="4419532"/>
          </a:xfrm>
          <a:prstGeom prst="rect">
            <a:avLst/>
          </a:prstGeom>
        </p:spPr>
      </p:pic>
    </p:spTree>
    <p:extLst>
      <p:ext uri="{BB962C8B-B14F-4D97-AF65-F5344CB8AC3E}">
        <p14:creationId xmlns:p14="http://schemas.microsoft.com/office/powerpoint/2010/main" val="7427308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1143000"/>
          </a:xfrm>
        </p:spPr>
        <p:txBody>
          <a:bodyPr/>
          <a:lstStyle/>
          <a:p>
            <a:pPr algn="l"/>
            <a:r>
              <a:rPr lang="sk-SK" dirty="0" smtClean="0">
                <a:solidFill>
                  <a:srgbClr val="FFFF00"/>
                </a:solidFill>
                <a:effectLst>
                  <a:outerShdw blurRad="38100" dist="38100" dir="2700000" algn="tl">
                    <a:srgbClr val="000000">
                      <a:alpha val="43137"/>
                    </a:srgbClr>
                  </a:outerShdw>
                </a:effectLst>
                <a:latin typeface="Monotype Corsiva" pitchFamily="66" charset="0"/>
              </a:rPr>
              <a:t>Regióny</a:t>
            </a:r>
            <a:endParaRPr lang="sk-SK" dirty="0">
              <a:solidFill>
                <a:srgbClr val="FFFF00"/>
              </a:solidFill>
              <a:effectLst>
                <a:outerShdw blurRad="38100" dist="38100" dir="2700000" algn="tl">
                  <a:srgbClr val="000000">
                    <a:alpha val="43137"/>
                  </a:srgbClr>
                </a:outerShdw>
              </a:effectLst>
              <a:latin typeface="Monotype Corsiva" pitchFamily="66" charset="0"/>
            </a:endParaRPr>
          </a:p>
        </p:txBody>
      </p:sp>
      <p:sp>
        <p:nvSpPr>
          <p:cNvPr id="3" name="Zástupný symbol obsahu 2"/>
          <p:cNvSpPr>
            <a:spLocks noGrp="1"/>
          </p:cNvSpPr>
          <p:nvPr>
            <p:ph idx="1"/>
          </p:nvPr>
        </p:nvSpPr>
        <p:spPr>
          <a:xfrm>
            <a:off x="467544" y="1340768"/>
            <a:ext cx="8229600" cy="4525963"/>
          </a:xfrm>
        </p:spPr>
        <p:txBody>
          <a:bodyPr>
            <a:normAutofit fontScale="92500" lnSpcReduction="10000"/>
          </a:bodyPr>
          <a:lstStyle/>
          <a:p>
            <a:pPr marL="0" indent="0">
              <a:buNone/>
            </a:pPr>
            <a:r>
              <a:rPr lang="sk-SK" sz="2400" dirty="0">
                <a:solidFill>
                  <a:schemeClr val="bg1"/>
                </a:solidFill>
                <a:latin typeface="Monotype Corsiva" pitchFamily="66" charset="0"/>
              </a:rPr>
              <a:t>►</a:t>
            </a:r>
            <a:r>
              <a:rPr lang="sk-SK" dirty="0">
                <a:solidFill>
                  <a:schemeClr val="bg1"/>
                </a:solidFill>
                <a:latin typeface="Monotype Corsiva" pitchFamily="66" charset="0"/>
              </a:rPr>
              <a:t> </a:t>
            </a:r>
            <a:r>
              <a:rPr lang="sk-SK" sz="3600" b="1" dirty="0" smtClean="0">
                <a:solidFill>
                  <a:srgbClr val="FFC000"/>
                </a:solidFill>
                <a:latin typeface="Monotype Corsiva" pitchFamily="66" charset="0"/>
              </a:rPr>
              <a:t>východné </a:t>
            </a:r>
            <a:r>
              <a:rPr lang="sk-SK" sz="3600" b="1" dirty="0">
                <a:solidFill>
                  <a:srgbClr val="FFC000"/>
                </a:solidFill>
                <a:latin typeface="Monotype Corsiva" pitchFamily="66" charset="0"/>
              </a:rPr>
              <a:t>Slovensko</a:t>
            </a:r>
            <a:r>
              <a:rPr lang="sk-SK" sz="3600" dirty="0">
                <a:solidFill>
                  <a:srgbClr val="FFC000"/>
                </a:solidFill>
                <a:latin typeface="Monotype Corsiva" pitchFamily="66" charset="0"/>
              </a:rPr>
              <a:t> </a:t>
            </a:r>
            <a:r>
              <a:rPr lang="sk-SK" dirty="0">
                <a:solidFill>
                  <a:schemeClr val="bg1"/>
                </a:solidFill>
                <a:latin typeface="Monotype Corsiva" pitchFamily="66" charset="0"/>
              </a:rPr>
              <a:t>= Zemplín, Šariš, </a:t>
            </a:r>
            <a:r>
              <a:rPr lang="sk-SK" dirty="0" err="1">
                <a:solidFill>
                  <a:schemeClr val="bg1"/>
                </a:solidFill>
                <a:latin typeface="Monotype Corsiva" pitchFamily="66" charset="0"/>
              </a:rPr>
              <a:t>Abov</a:t>
            </a:r>
            <a:r>
              <a:rPr lang="sk-SK" dirty="0">
                <a:solidFill>
                  <a:schemeClr val="bg1"/>
                </a:solidFill>
                <a:latin typeface="Monotype Corsiva" pitchFamily="66" charset="0"/>
              </a:rPr>
              <a:t>, Spiš</a:t>
            </a:r>
          </a:p>
          <a:p>
            <a:pPr marL="0" indent="0">
              <a:buNone/>
            </a:pPr>
            <a:r>
              <a:rPr lang="sk-SK" sz="2400" dirty="0">
                <a:solidFill>
                  <a:schemeClr val="bg1"/>
                </a:solidFill>
                <a:latin typeface="Monotype Corsiva" pitchFamily="66" charset="0"/>
              </a:rPr>
              <a:t>►</a:t>
            </a:r>
            <a:r>
              <a:rPr lang="sk-SK" dirty="0">
                <a:solidFill>
                  <a:schemeClr val="bg1"/>
                </a:solidFill>
                <a:latin typeface="Monotype Corsiva" pitchFamily="66" charset="0"/>
              </a:rPr>
              <a:t> </a:t>
            </a:r>
            <a:r>
              <a:rPr lang="sk-SK" sz="3600" b="1" dirty="0" smtClean="0">
                <a:solidFill>
                  <a:srgbClr val="FFC000"/>
                </a:solidFill>
                <a:latin typeface="Monotype Corsiva" pitchFamily="66" charset="0"/>
              </a:rPr>
              <a:t>severné </a:t>
            </a:r>
            <a:r>
              <a:rPr lang="sk-SK" sz="3600" b="1" dirty="0">
                <a:solidFill>
                  <a:srgbClr val="FFC000"/>
                </a:solidFill>
                <a:latin typeface="Monotype Corsiva" pitchFamily="66" charset="0"/>
              </a:rPr>
              <a:t>Slovensko</a:t>
            </a:r>
            <a:r>
              <a:rPr lang="sk-SK" sz="3600" dirty="0">
                <a:solidFill>
                  <a:srgbClr val="FFC000"/>
                </a:solidFill>
                <a:latin typeface="Monotype Corsiva" pitchFamily="66" charset="0"/>
              </a:rPr>
              <a:t> </a:t>
            </a:r>
            <a:r>
              <a:rPr lang="sk-SK" dirty="0">
                <a:solidFill>
                  <a:schemeClr val="bg1"/>
                </a:solidFill>
                <a:latin typeface="Monotype Corsiva" pitchFamily="66" charset="0"/>
              </a:rPr>
              <a:t>= Liptov, Orava, Kysuce</a:t>
            </a:r>
          </a:p>
          <a:p>
            <a:pPr marL="0" indent="0">
              <a:buNone/>
            </a:pPr>
            <a:r>
              <a:rPr lang="sk-SK" sz="2400" dirty="0">
                <a:solidFill>
                  <a:schemeClr val="bg1"/>
                </a:solidFill>
                <a:latin typeface="Monotype Corsiva" pitchFamily="66" charset="0"/>
              </a:rPr>
              <a:t>►</a:t>
            </a:r>
            <a:r>
              <a:rPr lang="sk-SK" dirty="0">
                <a:solidFill>
                  <a:schemeClr val="bg1"/>
                </a:solidFill>
                <a:latin typeface="Monotype Corsiva" pitchFamily="66" charset="0"/>
              </a:rPr>
              <a:t> </a:t>
            </a:r>
            <a:r>
              <a:rPr lang="sk-SK" sz="3600" b="1" dirty="0" smtClean="0">
                <a:solidFill>
                  <a:srgbClr val="FFC000"/>
                </a:solidFill>
                <a:latin typeface="Monotype Corsiva" pitchFamily="66" charset="0"/>
              </a:rPr>
              <a:t>južné </a:t>
            </a:r>
            <a:r>
              <a:rPr lang="sk-SK" sz="3600" b="1" dirty="0">
                <a:solidFill>
                  <a:srgbClr val="FFC000"/>
                </a:solidFill>
                <a:latin typeface="Monotype Corsiva" pitchFamily="66" charset="0"/>
              </a:rPr>
              <a:t>Slovensko</a:t>
            </a:r>
            <a:r>
              <a:rPr lang="sk-SK" sz="3600" dirty="0">
                <a:latin typeface="Monotype Corsiva" pitchFamily="66" charset="0"/>
              </a:rPr>
              <a:t> </a:t>
            </a:r>
            <a:r>
              <a:rPr lang="sk-SK" dirty="0">
                <a:solidFill>
                  <a:schemeClr val="bg1"/>
                </a:solidFill>
                <a:latin typeface="Monotype Corsiva" pitchFamily="66" charset="0"/>
              </a:rPr>
              <a:t>= Gemer, Novohrad, Hont, Malohont, Pohronie</a:t>
            </a:r>
          </a:p>
          <a:p>
            <a:pPr marL="0" indent="0">
              <a:buNone/>
            </a:pPr>
            <a:r>
              <a:rPr lang="sk-SK" sz="2400" dirty="0">
                <a:solidFill>
                  <a:schemeClr val="bg1"/>
                </a:solidFill>
                <a:latin typeface="Monotype Corsiva" pitchFamily="66" charset="0"/>
              </a:rPr>
              <a:t>►</a:t>
            </a:r>
            <a:r>
              <a:rPr lang="sk-SK" dirty="0">
                <a:solidFill>
                  <a:schemeClr val="bg1"/>
                </a:solidFill>
                <a:latin typeface="Monotype Corsiva" pitchFamily="66" charset="0"/>
              </a:rPr>
              <a:t> </a:t>
            </a:r>
            <a:r>
              <a:rPr lang="sk-SK" sz="3600" b="1" dirty="0" smtClean="0">
                <a:solidFill>
                  <a:srgbClr val="FFC000"/>
                </a:solidFill>
                <a:latin typeface="Monotype Corsiva" pitchFamily="66" charset="0"/>
              </a:rPr>
              <a:t>stredné Slovensko</a:t>
            </a:r>
            <a:r>
              <a:rPr lang="sk-SK" sz="3600" dirty="0" smtClean="0">
                <a:latin typeface="Monotype Corsiva" pitchFamily="66" charset="0"/>
              </a:rPr>
              <a:t> </a:t>
            </a:r>
            <a:r>
              <a:rPr lang="sk-SK" dirty="0" smtClean="0">
                <a:solidFill>
                  <a:schemeClr val="bg1"/>
                </a:solidFill>
                <a:latin typeface="Monotype Corsiva" pitchFamily="66" charset="0"/>
              </a:rPr>
              <a:t>= Turiec, </a:t>
            </a:r>
            <a:r>
              <a:rPr lang="sk-SK" dirty="0" err="1" smtClean="0">
                <a:solidFill>
                  <a:schemeClr val="bg1"/>
                </a:solidFill>
                <a:latin typeface="Monotype Corsiva" pitchFamily="66" charset="0"/>
              </a:rPr>
              <a:t>Horehronie</a:t>
            </a:r>
            <a:r>
              <a:rPr lang="sk-SK" dirty="0" smtClean="0">
                <a:solidFill>
                  <a:schemeClr val="bg1"/>
                </a:solidFill>
                <a:latin typeface="Monotype Corsiva" pitchFamily="66" charset="0"/>
              </a:rPr>
              <a:t>, Horná Nitra</a:t>
            </a:r>
          </a:p>
          <a:p>
            <a:pPr marL="0" indent="0">
              <a:buNone/>
            </a:pPr>
            <a:r>
              <a:rPr lang="sk-SK" sz="2400" dirty="0">
                <a:solidFill>
                  <a:schemeClr val="bg1"/>
                </a:solidFill>
                <a:latin typeface="Monotype Corsiva" pitchFamily="66" charset="0"/>
              </a:rPr>
              <a:t>►</a:t>
            </a:r>
            <a:r>
              <a:rPr lang="sk-SK" b="1" dirty="0" smtClean="0">
                <a:latin typeface="Monotype Corsiva" pitchFamily="66" charset="0"/>
              </a:rPr>
              <a:t> </a:t>
            </a:r>
            <a:r>
              <a:rPr lang="sk-SK" sz="3600" b="1" dirty="0">
                <a:solidFill>
                  <a:srgbClr val="FFC000"/>
                </a:solidFill>
                <a:latin typeface="Monotype Corsiva" pitchFamily="66" charset="0"/>
              </a:rPr>
              <a:t>západné Slovensko</a:t>
            </a:r>
            <a:r>
              <a:rPr lang="sk-SK" dirty="0">
                <a:solidFill>
                  <a:srgbClr val="FFC000"/>
                </a:solidFill>
                <a:latin typeface="Monotype Corsiva" pitchFamily="66" charset="0"/>
              </a:rPr>
              <a:t> </a:t>
            </a:r>
            <a:r>
              <a:rPr lang="sk-SK" dirty="0">
                <a:solidFill>
                  <a:schemeClr val="bg1"/>
                </a:solidFill>
                <a:latin typeface="Monotype Corsiva" pitchFamily="66" charset="0"/>
              </a:rPr>
              <a:t>= Záhorie, </a:t>
            </a:r>
            <a:r>
              <a:rPr lang="sk-SK" dirty="0" err="1">
                <a:solidFill>
                  <a:schemeClr val="bg1"/>
                </a:solidFill>
                <a:latin typeface="Monotype Corsiva" pitchFamily="66" charset="0"/>
              </a:rPr>
              <a:t>Poddunajsko</a:t>
            </a:r>
            <a:r>
              <a:rPr lang="sk-SK" dirty="0">
                <a:solidFill>
                  <a:schemeClr val="bg1"/>
                </a:solidFill>
                <a:latin typeface="Monotype Corsiva" pitchFamily="66" charset="0"/>
              </a:rPr>
              <a:t>, Ponitrie, Tekov</a:t>
            </a:r>
          </a:p>
          <a:p>
            <a:pPr marL="0" indent="0">
              <a:buNone/>
            </a:pPr>
            <a:r>
              <a:rPr lang="sk-SK" dirty="0">
                <a:latin typeface="Monotype Corsiva" pitchFamily="66" charset="0"/>
              </a:rPr>
              <a:t/>
            </a:r>
            <a:br>
              <a:rPr lang="sk-SK" dirty="0">
                <a:latin typeface="Monotype Corsiva" pitchFamily="66" charset="0"/>
              </a:rPr>
            </a:br>
            <a:endParaRPr lang="sk-SK" dirty="0">
              <a:latin typeface="Monotype Corsiva" pitchFamily="66" charset="0"/>
            </a:endParaRPr>
          </a:p>
        </p:txBody>
      </p:sp>
    </p:spTree>
    <p:extLst>
      <p:ext uri="{BB962C8B-B14F-4D97-AF65-F5344CB8AC3E}">
        <p14:creationId xmlns:p14="http://schemas.microsoft.com/office/powerpoint/2010/main" val="2596524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úbor:Tourism regions of Slovakia s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0688"/>
            <a:ext cx="8695174" cy="4662788"/>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1986179" y="5589240"/>
            <a:ext cx="5081840" cy="707886"/>
          </a:xfrm>
          <a:prstGeom prst="rect">
            <a:avLst/>
          </a:prstGeom>
          <a:noFill/>
        </p:spPr>
        <p:txBody>
          <a:bodyPr wrap="none" rtlCol="0">
            <a:spAutoFit/>
          </a:bodyPr>
          <a:lstStyle/>
          <a:p>
            <a:r>
              <a:rPr lang="sk-SK" sz="4000" b="1" dirty="0" smtClean="0">
                <a:solidFill>
                  <a:srgbClr val="002060"/>
                </a:solidFill>
                <a:latin typeface="Monotype Corsiva" pitchFamily="66" charset="0"/>
              </a:rPr>
              <a:t>Tradičné regióny </a:t>
            </a:r>
            <a:r>
              <a:rPr lang="sk-SK" sz="4000" b="1" dirty="0">
                <a:solidFill>
                  <a:srgbClr val="002060"/>
                </a:solidFill>
                <a:latin typeface="Monotype Corsiva" pitchFamily="66" charset="0"/>
              </a:rPr>
              <a:t>Slovenska</a:t>
            </a:r>
          </a:p>
        </p:txBody>
      </p:sp>
    </p:spTree>
    <p:extLst>
      <p:ext uri="{BB962C8B-B14F-4D97-AF65-F5344CB8AC3E}">
        <p14:creationId xmlns:p14="http://schemas.microsoft.com/office/powerpoint/2010/main" val="33655600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28600" y="152399"/>
            <a:ext cx="2543200" cy="3789537"/>
          </a:xfrm>
          <a:prstGeom prst="rect">
            <a:avLst/>
          </a:prstGeom>
          <a:noFill/>
          <a:ln w="9525">
            <a:noFill/>
            <a:miter lim="800000"/>
            <a:headEnd/>
            <a:tailEnd/>
          </a:ln>
        </p:spPr>
      </p:pic>
      <p:sp>
        <p:nvSpPr>
          <p:cNvPr id="3" name="Obdĺžnik 2"/>
          <p:cNvSpPr/>
          <p:nvPr/>
        </p:nvSpPr>
        <p:spPr>
          <a:xfrm>
            <a:off x="280099" y="4005064"/>
            <a:ext cx="986167" cy="646331"/>
          </a:xfrm>
          <a:prstGeom prst="rect">
            <a:avLst/>
          </a:prstGeom>
        </p:spPr>
        <p:txBody>
          <a:bodyPr wrap="none">
            <a:spAutoFit/>
          </a:bodyPr>
          <a:lstStyle/>
          <a:p>
            <a:r>
              <a:rPr lang="sk-SK" sz="3600" dirty="0" smtClean="0">
                <a:solidFill>
                  <a:srgbClr val="FFFF00"/>
                </a:solidFill>
                <a:latin typeface="Monotype Corsiva" pitchFamily="66" charset="0"/>
              </a:rPr>
              <a:t>Šariš</a:t>
            </a:r>
            <a:endParaRPr lang="sk-SK" sz="3600" dirty="0">
              <a:solidFill>
                <a:srgbClr val="FFFF00"/>
              </a:solidFill>
              <a:latin typeface="Monotype Corsiva" pitchFamily="66" charset="0"/>
            </a:endParaRPr>
          </a:p>
        </p:txBody>
      </p:sp>
      <p:pic>
        <p:nvPicPr>
          <p:cNvPr id="2051" name="Picture 3"/>
          <p:cNvPicPr>
            <a:picLocks noChangeAspect="1" noChangeArrowheads="1"/>
          </p:cNvPicPr>
          <p:nvPr/>
        </p:nvPicPr>
        <p:blipFill>
          <a:blip r:embed="rId4" cstate="print"/>
          <a:srcRect/>
          <a:stretch>
            <a:fillRect/>
          </a:stretch>
        </p:blipFill>
        <p:spPr bwMode="auto">
          <a:xfrm>
            <a:off x="2195736" y="2949554"/>
            <a:ext cx="2561436" cy="3659194"/>
          </a:xfrm>
          <a:prstGeom prst="rect">
            <a:avLst/>
          </a:prstGeom>
          <a:noFill/>
          <a:ln w="9525">
            <a:noFill/>
            <a:miter lim="800000"/>
            <a:headEnd/>
            <a:tailEnd/>
          </a:ln>
        </p:spPr>
      </p:pic>
      <p:sp>
        <p:nvSpPr>
          <p:cNvPr id="5" name="Obdĺžnik 4"/>
          <p:cNvSpPr/>
          <p:nvPr/>
        </p:nvSpPr>
        <p:spPr>
          <a:xfrm>
            <a:off x="3205144" y="2303223"/>
            <a:ext cx="1552028" cy="646331"/>
          </a:xfrm>
          <a:prstGeom prst="rect">
            <a:avLst/>
          </a:prstGeom>
        </p:spPr>
        <p:txBody>
          <a:bodyPr wrap="none">
            <a:spAutoFit/>
          </a:bodyPr>
          <a:lstStyle/>
          <a:p>
            <a:r>
              <a:rPr lang="sk-SK" sz="3600" dirty="0" smtClean="0">
                <a:solidFill>
                  <a:srgbClr val="FFFF00"/>
                </a:solidFill>
                <a:latin typeface="Monotype Corsiva" pitchFamily="66" charset="0"/>
              </a:rPr>
              <a:t>Zemplín</a:t>
            </a:r>
            <a:endParaRPr lang="sk-SK" sz="3600" dirty="0">
              <a:solidFill>
                <a:srgbClr val="FFFF00"/>
              </a:solidFill>
              <a:latin typeface="Monotype Corsiva" pitchFamily="66" charset="0"/>
            </a:endParaRPr>
          </a:p>
        </p:txBody>
      </p:sp>
      <p:pic>
        <p:nvPicPr>
          <p:cNvPr id="2052" name="Picture 4"/>
          <p:cNvPicPr>
            <a:picLocks noChangeAspect="1" noChangeArrowheads="1"/>
          </p:cNvPicPr>
          <p:nvPr/>
        </p:nvPicPr>
        <p:blipFill>
          <a:blip r:embed="rId5" cstate="print"/>
          <a:srcRect/>
          <a:stretch>
            <a:fillRect/>
          </a:stretch>
        </p:blipFill>
        <p:spPr bwMode="auto">
          <a:xfrm>
            <a:off x="6588224" y="304800"/>
            <a:ext cx="2232248" cy="3730776"/>
          </a:xfrm>
          <a:prstGeom prst="rect">
            <a:avLst/>
          </a:prstGeom>
          <a:noFill/>
          <a:ln w="9525">
            <a:noFill/>
            <a:miter lim="800000"/>
            <a:headEnd/>
            <a:tailEnd/>
          </a:ln>
        </p:spPr>
      </p:pic>
      <p:sp>
        <p:nvSpPr>
          <p:cNvPr id="7" name="Obdĺžnik 6"/>
          <p:cNvSpPr/>
          <p:nvPr/>
        </p:nvSpPr>
        <p:spPr>
          <a:xfrm>
            <a:off x="5436096" y="304800"/>
            <a:ext cx="1053494" cy="646331"/>
          </a:xfrm>
          <a:prstGeom prst="rect">
            <a:avLst/>
          </a:prstGeom>
        </p:spPr>
        <p:txBody>
          <a:bodyPr wrap="none">
            <a:spAutoFit/>
          </a:bodyPr>
          <a:lstStyle/>
          <a:p>
            <a:r>
              <a:rPr lang="sk-SK" sz="3600" dirty="0" err="1" smtClean="0">
                <a:solidFill>
                  <a:srgbClr val="FFFF00"/>
                </a:solidFill>
                <a:latin typeface="Monotype Corsiva" pitchFamily="66" charset="0"/>
              </a:rPr>
              <a:t>Abov</a:t>
            </a:r>
            <a:endParaRPr lang="sk-SK" sz="3600" dirty="0">
              <a:solidFill>
                <a:srgbClr val="FFFF00"/>
              </a:solidFill>
              <a:latin typeface="Monotype Corsiva" pitchFamily="66" charset="0"/>
            </a:endParaRPr>
          </a:p>
        </p:txBody>
      </p:sp>
      <p:pic>
        <p:nvPicPr>
          <p:cNvPr id="2053" name="Picture 5"/>
          <p:cNvPicPr>
            <a:picLocks noChangeAspect="1" noChangeArrowheads="1"/>
          </p:cNvPicPr>
          <p:nvPr/>
        </p:nvPicPr>
        <p:blipFill>
          <a:blip r:embed="rId6" cstate="print"/>
          <a:srcRect/>
          <a:stretch>
            <a:fillRect/>
          </a:stretch>
        </p:blipFill>
        <p:spPr bwMode="auto">
          <a:xfrm>
            <a:off x="5004048" y="3188363"/>
            <a:ext cx="2051582" cy="3420385"/>
          </a:xfrm>
          <a:prstGeom prst="rect">
            <a:avLst/>
          </a:prstGeom>
          <a:noFill/>
          <a:ln w="9525">
            <a:noFill/>
            <a:miter lim="800000"/>
            <a:headEnd/>
            <a:tailEnd/>
          </a:ln>
        </p:spPr>
      </p:pic>
      <p:sp>
        <p:nvSpPr>
          <p:cNvPr id="9" name="Obdĺžnik 8"/>
          <p:cNvSpPr/>
          <p:nvPr/>
        </p:nvSpPr>
        <p:spPr>
          <a:xfrm>
            <a:off x="7204647" y="5013176"/>
            <a:ext cx="857927" cy="646331"/>
          </a:xfrm>
          <a:prstGeom prst="rect">
            <a:avLst/>
          </a:prstGeom>
        </p:spPr>
        <p:txBody>
          <a:bodyPr wrap="none">
            <a:spAutoFit/>
          </a:bodyPr>
          <a:lstStyle/>
          <a:p>
            <a:r>
              <a:rPr lang="sk-SK" sz="3600" dirty="0" smtClean="0">
                <a:solidFill>
                  <a:srgbClr val="FFFF00"/>
                </a:solidFill>
                <a:latin typeface="Monotype Corsiva" pitchFamily="66" charset="0"/>
              </a:rPr>
              <a:t>Spiš</a:t>
            </a:r>
            <a:endParaRPr lang="sk-SK" sz="3600" dirty="0">
              <a:solidFill>
                <a:srgbClr val="FFFF00"/>
              </a:solidFill>
              <a:latin typeface="Monotype Corsiva" pitchFamily="66" charset="0"/>
            </a:endParaRPr>
          </a:p>
        </p:txBody>
      </p:sp>
      <p:cxnSp>
        <p:nvCxnSpPr>
          <p:cNvPr id="4" name="Rovná spojovacia šípka 3"/>
          <p:cNvCxnSpPr/>
          <p:nvPr/>
        </p:nvCxnSpPr>
        <p:spPr>
          <a:xfrm>
            <a:off x="4572000" y="2852936"/>
            <a:ext cx="0" cy="335427"/>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5615332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16299" t="8098" r="13073" b="8893"/>
          <a:stretch>
            <a:fillRect/>
          </a:stretch>
        </p:blipFill>
        <p:spPr bwMode="auto">
          <a:xfrm>
            <a:off x="304800" y="152400"/>
            <a:ext cx="2507602" cy="3276600"/>
          </a:xfrm>
          <a:prstGeom prst="rect">
            <a:avLst/>
          </a:prstGeom>
          <a:noFill/>
          <a:ln w="9525">
            <a:noFill/>
            <a:miter lim="800000"/>
            <a:headEnd/>
            <a:tailEnd/>
          </a:ln>
        </p:spPr>
      </p:pic>
      <p:sp>
        <p:nvSpPr>
          <p:cNvPr id="6" name="Obdĺžnik 5"/>
          <p:cNvSpPr/>
          <p:nvPr/>
        </p:nvSpPr>
        <p:spPr>
          <a:xfrm>
            <a:off x="2952218" y="154663"/>
            <a:ext cx="1210588" cy="646331"/>
          </a:xfrm>
          <a:prstGeom prst="rect">
            <a:avLst/>
          </a:prstGeom>
        </p:spPr>
        <p:txBody>
          <a:bodyPr wrap="none">
            <a:spAutoFit/>
          </a:bodyPr>
          <a:lstStyle/>
          <a:p>
            <a:r>
              <a:rPr lang="sk-SK" sz="3600" dirty="0" smtClean="0">
                <a:solidFill>
                  <a:srgbClr val="FFFF00"/>
                </a:solidFill>
                <a:latin typeface="Monotype Corsiva" pitchFamily="66" charset="0"/>
              </a:rPr>
              <a:t>Gemer</a:t>
            </a:r>
            <a:endParaRPr lang="sk-SK" sz="3600" dirty="0">
              <a:solidFill>
                <a:srgbClr val="FFFF00"/>
              </a:solidFill>
              <a:latin typeface="Monotype Corsiva" pitchFamily="66" charset="0"/>
            </a:endParaRPr>
          </a:p>
        </p:txBody>
      </p:sp>
      <p:pic>
        <p:nvPicPr>
          <p:cNvPr id="3076" name="Picture 4"/>
          <p:cNvPicPr>
            <a:picLocks noChangeAspect="1" noChangeArrowheads="1"/>
          </p:cNvPicPr>
          <p:nvPr/>
        </p:nvPicPr>
        <p:blipFill>
          <a:blip r:embed="rId4" cstate="print"/>
          <a:srcRect/>
          <a:stretch>
            <a:fillRect/>
          </a:stretch>
        </p:blipFill>
        <p:spPr bwMode="auto">
          <a:xfrm>
            <a:off x="5792370" y="154663"/>
            <a:ext cx="3133725" cy="2642901"/>
          </a:xfrm>
          <a:prstGeom prst="rect">
            <a:avLst/>
          </a:prstGeom>
          <a:noFill/>
          <a:ln w="9525">
            <a:noFill/>
            <a:miter lim="800000"/>
            <a:headEnd/>
            <a:tailEnd/>
          </a:ln>
        </p:spPr>
      </p:pic>
      <p:sp>
        <p:nvSpPr>
          <p:cNvPr id="10" name="Obdĺžnik 9"/>
          <p:cNvSpPr/>
          <p:nvPr/>
        </p:nvSpPr>
        <p:spPr>
          <a:xfrm>
            <a:off x="4499992" y="157436"/>
            <a:ext cx="1210588" cy="646331"/>
          </a:xfrm>
          <a:prstGeom prst="rect">
            <a:avLst/>
          </a:prstGeom>
        </p:spPr>
        <p:txBody>
          <a:bodyPr wrap="none">
            <a:spAutoFit/>
          </a:bodyPr>
          <a:lstStyle/>
          <a:p>
            <a:r>
              <a:rPr lang="sk-SK" sz="3600" dirty="0" smtClean="0">
                <a:solidFill>
                  <a:srgbClr val="FFFF00"/>
                </a:solidFill>
                <a:latin typeface="Monotype Corsiva" pitchFamily="66" charset="0"/>
              </a:rPr>
              <a:t>Detva</a:t>
            </a:r>
          </a:p>
        </p:txBody>
      </p:sp>
      <p:pic>
        <p:nvPicPr>
          <p:cNvPr id="3077" name="Picture 5"/>
          <p:cNvPicPr>
            <a:picLocks noChangeAspect="1" noChangeArrowheads="1"/>
          </p:cNvPicPr>
          <p:nvPr/>
        </p:nvPicPr>
        <p:blipFill>
          <a:blip r:embed="rId5" cstate="print"/>
          <a:srcRect t="2000"/>
          <a:stretch>
            <a:fillRect/>
          </a:stretch>
        </p:blipFill>
        <p:spPr bwMode="auto">
          <a:xfrm>
            <a:off x="304741" y="3497480"/>
            <a:ext cx="2507602" cy="3276600"/>
          </a:xfrm>
          <a:prstGeom prst="rect">
            <a:avLst/>
          </a:prstGeom>
          <a:noFill/>
          <a:ln w="9525">
            <a:noFill/>
            <a:miter lim="800000"/>
            <a:headEnd/>
            <a:tailEnd/>
          </a:ln>
        </p:spPr>
      </p:pic>
      <p:sp>
        <p:nvSpPr>
          <p:cNvPr id="12" name="Obdĺžnik 11"/>
          <p:cNvSpPr/>
          <p:nvPr/>
        </p:nvSpPr>
        <p:spPr>
          <a:xfrm>
            <a:off x="2895600" y="6172200"/>
            <a:ext cx="1323824" cy="646331"/>
          </a:xfrm>
          <a:prstGeom prst="rect">
            <a:avLst/>
          </a:prstGeom>
        </p:spPr>
        <p:txBody>
          <a:bodyPr wrap="none">
            <a:spAutoFit/>
          </a:bodyPr>
          <a:lstStyle/>
          <a:p>
            <a:r>
              <a:rPr lang="sk-SK" sz="3600" dirty="0" smtClean="0">
                <a:solidFill>
                  <a:srgbClr val="FFFF00"/>
                </a:solidFill>
                <a:latin typeface="Monotype Corsiva" pitchFamily="66" charset="0"/>
              </a:rPr>
              <a:t>Liptov</a:t>
            </a:r>
            <a:endParaRPr lang="sk-SK" sz="3600" dirty="0">
              <a:solidFill>
                <a:srgbClr val="FFFF00"/>
              </a:solidFill>
              <a:latin typeface="Monotype Corsiva" pitchFamily="66" charset="0"/>
            </a:endParaRPr>
          </a:p>
        </p:txBody>
      </p:sp>
      <p:pic>
        <p:nvPicPr>
          <p:cNvPr id="3078" name="Picture 6"/>
          <p:cNvPicPr>
            <a:picLocks noChangeAspect="1" noChangeArrowheads="1"/>
          </p:cNvPicPr>
          <p:nvPr/>
        </p:nvPicPr>
        <p:blipFill>
          <a:blip r:embed="rId6" cstate="print"/>
          <a:srcRect l="39474"/>
          <a:stretch>
            <a:fillRect/>
          </a:stretch>
        </p:blipFill>
        <p:spPr bwMode="auto">
          <a:xfrm>
            <a:off x="3059832" y="980727"/>
            <a:ext cx="2160240" cy="4756359"/>
          </a:xfrm>
          <a:prstGeom prst="rect">
            <a:avLst/>
          </a:prstGeom>
          <a:noFill/>
          <a:ln w="9525">
            <a:noFill/>
            <a:miter lim="800000"/>
            <a:headEnd/>
            <a:tailEnd/>
          </a:ln>
        </p:spPr>
      </p:pic>
      <p:sp>
        <p:nvSpPr>
          <p:cNvPr id="14" name="Obdĺžnik 13"/>
          <p:cNvSpPr/>
          <p:nvPr/>
        </p:nvSpPr>
        <p:spPr>
          <a:xfrm>
            <a:off x="3458022" y="5090755"/>
            <a:ext cx="1819729" cy="646331"/>
          </a:xfrm>
          <a:prstGeom prst="rect">
            <a:avLst/>
          </a:prstGeom>
        </p:spPr>
        <p:txBody>
          <a:bodyPr wrap="none">
            <a:spAutoFit/>
          </a:bodyPr>
          <a:lstStyle/>
          <a:p>
            <a:r>
              <a:rPr lang="sk-SK" sz="3600" dirty="0" smtClean="0">
                <a:solidFill>
                  <a:srgbClr val="FFFF00"/>
                </a:solidFill>
                <a:latin typeface="Monotype Corsiva" pitchFamily="66" charset="0"/>
              </a:rPr>
              <a:t>Novohrad</a:t>
            </a:r>
            <a:endParaRPr lang="sk-SK" sz="3600" dirty="0">
              <a:solidFill>
                <a:srgbClr val="FFFF00"/>
              </a:solidFill>
              <a:latin typeface="Monotype Corsiva" pitchFamily="66" charset="0"/>
            </a:endParaRPr>
          </a:p>
        </p:txBody>
      </p:sp>
      <p:cxnSp>
        <p:nvCxnSpPr>
          <p:cNvPr id="3" name="Rovná spojovacia šípka 2"/>
          <p:cNvCxnSpPr>
            <a:stCxn id="6" idx="1"/>
          </p:cNvCxnSpPr>
          <p:nvPr/>
        </p:nvCxnSpPr>
        <p:spPr>
          <a:xfrm flipH="1" flipV="1">
            <a:off x="2555776" y="477828"/>
            <a:ext cx="396442" cy="1"/>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pic>
        <p:nvPicPr>
          <p:cNvPr id="13" name="Picture 3"/>
          <p:cNvPicPr>
            <a:picLocks noChangeAspect="1" noChangeArrowheads="1"/>
          </p:cNvPicPr>
          <p:nvPr/>
        </p:nvPicPr>
        <p:blipFill>
          <a:blip r:embed="rId7" cstate="print"/>
          <a:srcRect/>
          <a:stretch>
            <a:fillRect/>
          </a:stretch>
        </p:blipFill>
        <p:spPr bwMode="auto">
          <a:xfrm>
            <a:off x="6300192" y="2924944"/>
            <a:ext cx="2265863" cy="3056555"/>
          </a:xfrm>
          <a:prstGeom prst="rect">
            <a:avLst/>
          </a:prstGeom>
          <a:noFill/>
          <a:ln w="9525">
            <a:noFill/>
            <a:miter lim="800000"/>
            <a:headEnd/>
            <a:tailEnd/>
          </a:ln>
        </p:spPr>
      </p:pic>
      <p:cxnSp>
        <p:nvCxnSpPr>
          <p:cNvPr id="5" name="Rovná spojovacia šípka 4"/>
          <p:cNvCxnSpPr>
            <a:stCxn id="10" idx="3"/>
          </p:cNvCxnSpPr>
          <p:nvPr/>
        </p:nvCxnSpPr>
        <p:spPr>
          <a:xfrm flipV="1">
            <a:off x="5710580" y="477828"/>
            <a:ext cx="445596" cy="277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6" name="Obdĺžnik 15"/>
          <p:cNvSpPr/>
          <p:nvPr/>
        </p:nvSpPr>
        <p:spPr>
          <a:xfrm>
            <a:off x="6759701" y="6021288"/>
            <a:ext cx="1346844" cy="646331"/>
          </a:xfrm>
          <a:prstGeom prst="rect">
            <a:avLst/>
          </a:prstGeom>
        </p:spPr>
        <p:txBody>
          <a:bodyPr wrap="none">
            <a:spAutoFit/>
          </a:bodyPr>
          <a:lstStyle/>
          <a:p>
            <a:r>
              <a:rPr lang="sk-SK" sz="3600" dirty="0" smtClean="0">
                <a:solidFill>
                  <a:srgbClr val="FFFF00"/>
                </a:solidFill>
                <a:latin typeface="Monotype Corsiva" pitchFamily="66" charset="0"/>
              </a:rPr>
              <a:t>Telgárt</a:t>
            </a:r>
            <a:endParaRPr lang="sk-SK" sz="3600" dirty="0">
              <a:solidFill>
                <a:srgbClr val="FFFF00"/>
              </a:solidFill>
              <a:latin typeface="Monotype Corsiva" pitchFamily="66" charset="0"/>
            </a:endParaRPr>
          </a:p>
        </p:txBody>
      </p:sp>
    </p:spTree>
    <p:extLst>
      <p:ext uri="{BB962C8B-B14F-4D97-AF65-F5344CB8AC3E}">
        <p14:creationId xmlns:p14="http://schemas.microsoft.com/office/powerpoint/2010/main" val="324102140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724</TotalTime>
  <Words>4191</Words>
  <Application>Microsoft Office PowerPoint</Application>
  <PresentationFormat>Prezentácia na obrazovke (4:3)</PresentationFormat>
  <Paragraphs>233</Paragraphs>
  <Slides>31</Slides>
  <Notes>13</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31</vt:i4>
      </vt:variant>
    </vt:vector>
  </HeadingPairs>
  <TitlesOfParts>
    <vt:vector size="36" baseType="lpstr">
      <vt:lpstr>MS Mincho</vt:lpstr>
      <vt:lpstr>Arial</vt:lpstr>
      <vt:lpstr>Calibri</vt:lpstr>
      <vt:lpstr>Monotype Corsiva</vt:lpstr>
      <vt:lpstr>Motív Office</vt:lpstr>
      <vt:lpstr>Historické územia a tradície</vt:lpstr>
      <vt:lpstr>Prezentácia programu PowerPoint</vt:lpstr>
      <vt:lpstr>► menšie celky boli súčasťou väčších územných celkov  ► na našom území sa striedali župy, stolice, vojenské dištrikty , komitáty  </vt:lpstr>
      <vt:lpstr>Prezentácia programu PowerPoint</vt:lpstr>
      <vt:lpstr>- podľa tradícií a spoločného odevu sa vytvorili  regióny  </vt:lpstr>
      <vt:lpstr>Regióny</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Pamiatky regiónov uchovávajú:</vt:lpstr>
      <vt:lpstr>Prezentácia programu PowerPoint</vt:lpstr>
      <vt:lpstr>Pamiatkové rezervácie ľudovej architektúry</vt:lpstr>
      <vt:lpstr>Pamiatky regiónov uchovávajú:</vt:lpstr>
      <vt:lpstr>Mestské pamiatkové rezervácie</vt:lpstr>
      <vt:lpstr>Mestské pamiatkové rezervácie</vt:lpstr>
      <vt:lpstr>Pamiatky regiónov uchovávajú:</vt:lpstr>
      <vt:lpstr>SKANZENY </vt:lpstr>
      <vt:lpstr>SKANZENY </vt:lpstr>
      <vt:lpstr>Pamiatky regiónov uchovávajú:</vt:lpstr>
      <vt:lpstr>Folklórne slávnosti</vt:lpstr>
      <vt:lpstr>A teraz si zopakujeme nové učivo!</vt:lpstr>
      <vt:lpstr>Čo sa nachádza na obrázku?</vt:lpstr>
      <vt:lpstr>Ďakujem za pozornosť!</vt:lpstr>
      <vt:lpstr>Zdroje:</vt:lpstr>
      <vt:lpstr>Zdroje:</vt:lpstr>
      <vt:lpstr>Zdroje:</vt:lpstr>
      <vt:lpstr>Zdroje: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Historické územia a tradície</dc:title>
  <dc:creator>Veresova</dc:creator>
  <cp:lastModifiedBy>U23</cp:lastModifiedBy>
  <cp:revision>59</cp:revision>
  <dcterms:created xsi:type="dcterms:W3CDTF">2013-11-24T19:40:58Z</dcterms:created>
  <dcterms:modified xsi:type="dcterms:W3CDTF">2020-04-16T09:58:36Z</dcterms:modified>
</cp:coreProperties>
</file>